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7010400" cy="9296400"/>
  <p:embeddedFontLst>
    <p:embeddedFont>
      <p:font typeface="Montserrat" pitchFamily="2" charset="77"/>
      <p:regular r:id="rId31"/>
      <p:bold r:id="rId32"/>
      <p:italic r:id="rId33"/>
      <p:boldItalic r:id="rId34"/>
    </p:embeddedFont>
    <p:embeddedFont>
      <p:font typeface="Montserrat Black" panose="020F0502020204030204" pitchFamily="34" charset="0"/>
      <p:bold r:id="rId35"/>
      <p:italic r:id="rId36"/>
      <p:boldItalic r:id="rId37"/>
    </p:embeddedFont>
    <p:embeddedFont>
      <p:font typeface="Montserrat Light" panose="020F0302020204030204" pitchFamily="34" charset="0"/>
      <p:regular r:id="rId38"/>
      <p:bold r:id="rId39"/>
      <p:italic r:id="rId40"/>
      <p:boldItalic r:id="rId41"/>
    </p:embeddedFont>
    <p:embeddedFont>
      <p:font typeface="Montserrat Thin" panose="020F0302020204030204" pitchFamily="34" charset="0"/>
      <p:regular r:id="rId42"/>
      <p:bold r:id="rId43"/>
      <p:italic r:id="rId44"/>
      <p:boldItalic r:id="rId45"/>
    </p:embeddedFont>
    <p:embeddedFont>
      <p:font typeface="Trebuchet MS" panose="020B070302020209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IIJzp8MnYI8FHGROmdwJPmgVB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0"/>
    <p:restoredTop sz="94640"/>
  </p:normalViewPr>
  <p:slideViewPr>
    <p:cSldViewPr snapToGrid="0">
      <p:cViewPr varScale="1">
        <p:scale>
          <a:sx n="136" d="100"/>
          <a:sy n="136" d="100"/>
        </p:scale>
        <p:origin x="64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37840" cy="4648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4"/>
            <a:ext cx="3037840" cy="4648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1"/>
            <a:ext cx="3037840" cy="4648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endParaRPr sz="1400" b="1">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Welcome to </a:t>
            </a:r>
            <a:r>
              <a:rPr lang="en-US" sz="1400" i="1">
                <a:solidFill>
                  <a:srgbClr val="1155CC"/>
                </a:solidFill>
                <a:latin typeface="Trebuchet MS"/>
                <a:ea typeface="Trebuchet MS"/>
                <a:cs typeface="Trebuchet MS"/>
                <a:sym typeface="Trebuchet MS"/>
              </a:rPr>
              <a:t>[inset your school’s name]</a:t>
            </a:r>
            <a:r>
              <a:rPr lang="en-US" sz="1400" i="1">
                <a:solidFill>
                  <a:srgbClr val="00B0F0"/>
                </a:solidFill>
                <a:latin typeface="Trebuchet MS"/>
                <a:ea typeface="Trebuchet MS"/>
                <a:cs typeface="Trebuchet MS"/>
                <a:sym typeface="Trebuchet MS"/>
              </a:rPr>
              <a:t> </a:t>
            </a:r>
            <a:r>
              <a:rPr lang="en-US" sz="1400">
                <a:latin typeface="Trebuchet MS"/>
                <a:ea typeface="Trebuchet MS"/>
                <a:cs typeface="Trebuchet MS"/>
                <a:sym typeface="Trebuchet MS"/>
              </a:rPr>
              <a:t>Title I Annual Meeting.  Thank you for attending!  </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9" name="Google Shape;179;p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Share details for each bulleted item.</a:t>
            </a:r>
            <a:endParaRPr/>
          </a:p>
        </p:txBody>
      </p:sp>
      <p:sp>
        <p:nvSpPr>
          <p:cNvPr id="267" name="Google Shape;267;p1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701040" y="4415794"/>
            <a:ext cx="5608200" cy="418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7" name="Google Shape;277;p11:notes"/>
          <p:cNvSpPr txBox="1">
            <a:spLocks noGrp="1"/>
          </p:cNvSpPr>
          <p:nvPr>
            <p:ph type="sldNum" idx="12"/>
          </p:nvPr>
        </p:nvSpPr>
        <p:spPr>
          <a:xfrm>
            <a:off x="3970938" y="8829971"/>
            <a:ext cx="3037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US" sz="1400" b="1">
                <a:latin typeface="Trebuchet MS"/>
                <a:ea typeface="Trebuchet MS"/>
                <a:cs typeface="Trebuchet MS"/>
                <a:sym typeface="Trebuchet MS"/>
              </a:rPr>
              <a:t>PFEP summaries are sent home in multiple languages. </a:t>
            </a:r>
            <a:endParaRPr b="1"/>
          </a:p>
          <a:p>
            <a:pPr marL="0" lvl="0" indent="0" algn="l" rtl="0">
              <a:lnSpc>
                <a:spcPct val="100000"/>
              </a:lnSpc>
              <a:spcBef>
                <a:spcPts val="0"/>
              </a:spcBef>
              <a:spcAft>
                <a:spcPts val="0"/>
              </a:spcAft>
              <a:buSzPts val="1400"/>
              <a:buNone/>
            </a:pPr>
            <a:endParaRPr/>
          </a:p>
        </p:txBody>
      </p:sp>
      <p:sp>
        <p:nvSpPr>
          <p:cNvPr id="286" name="Google Shape;286;p1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Share – PFEP Summary will be posted on the school website. Optional – navigate to the school’s website.</a:t>
            </a:r>
            <a:endParaRPr b="1"/>
          </a:p>
        </p:txBody>
      </p:sp>
      <p:sp>
        <p:nvSpPr>
          <p:cNvPr id="294" name="Google Shape;294;p1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1200"/>
              <a:buFont typeface="Calibri"/>
              <a:buNone/>
            </a:pPr>
            <a:r>
              <a:rPr lang="en-US"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Optional = Ask parents to enter these dates in their phone/calendar as save the date.  </a:t>
            </a:r>
            <a:endParaRPr>
              <a:solidFill>
                <a:srgbClr val="00B0F0"/>
              </a:solidFill>
            </a:endParaRPr>
          </a:p>
        </p:txBody>
      </p:sp>
      <p:sp>
        <p:nvSpPr>
          <p:cNvPr id="303" name="Google Shape;303;p1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An important part of the Parent and Family Engagement Plan is our School-Parent Compact. The Compact is also developed jointly with parents, family members and staff and outlines the responsibilities each have to raising student achievement.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4" name="Google Shape;314;p1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US">
                <a:solidFill>
                  <a:srgbClr val="00B0F0"/>
                </a:solidFill>
              </a:rPr>
              <a:t>Share your school’s final Compact.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Share with parents:</a:t>
            </a:r>
            <a:endParaRPr/>
          </a:p>
          <a:p>
            <a:pPr marL="0" lvl="0" indent="0" algn="l" rtl="0">
              <a:lnSpc>
                <a:spcPct val="100000"/>
              </a:lnSpc>
              <a:spcBef>
                <a:spcPts val="0"/>
              </a:spcBef>
              <a:spcAft>
                <a:spcPts val="0"/>
              </a:spcAft>
              <a:buSzPts val="1400"/>
              <a:buNone/>
            </a:pP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the importance of the School-Parent Compact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was developed and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is going to be used to impact student achievement</a:t>
            </a:r>
            <a:endParaRPr/>
          </a:p>
          <a:p>
            <a:pPr marL="514350" marR="0" lvl="0" indent="-514350" algn="l" rtl="0">
              <a:lnSpc>
                <a:spcPct val="100000"/>
              </a:lnSpc>
              <a:spcBef>
                <a:spcPts val="0"/>
              </a:spcBef>
              <a:spcAft>
                <a:spcPts val="0"/>
              </a:spcAft>
              <a:buClr>
                <a:schemeClr val="dk1"/>
              </a:buClr>
              <a:buSzPts val="1200"/>
              <a:buFont typeface="Calibri"/>
              <a:buAutoNum type="arabicParenBoth"/>
            </a:pPr>
            <a:r>
              <a:rPr lang="en-US" i="1"/>
              <a:t>the Compact will be revisited during ELEMENTARY parent-teacher conferences (as required by law)</a:t>
            </a:r>
            <a:endParaRPr i="1"/>
          </a:p>
        </p:txBody>
      </p:sp>
      <p:sp>
        <p:nvSpPr>
          <p:cNvPr id="323" name="Google Shape;323;p1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Title I schools must inform parents and family members of their </a:t>
            </a:r>
            <a:r>
              <a:rPr lang="en-US">
                <a:solidFill>
                  <a:schemeClr val="dk1"/>
                </a:solidFill>
              </a:rPr>
              <a:t>rights. </a:t>
            </a:r>
            <a:r>
              <a:rPr lang="en-US" sz="1200">
                <a:solidFill>
                  <a:schemeClr val="dk1"/>
                </a:solidFill>
                <a:latin typeface="Calibri"/>
                <a:ea typeface="Calibri"/>
                <a:cs typeface="Calibri"/>
                <a:sym typeface="Calibri"/>
              </a:rPr>
              <a:t>Parents and family members have the right to request information regarding their child’s teachers and paraprofessionals’ qualifications and their child’s academic level and growth on State assessments.   </a:t>
            </a:r>
            <a:endParaRPr>
              <a:solidFill>
                <a:schemeClr val="dk1"/>
              </a:solidFill>
            </a:endParaRPr>
          </a:p>
        </p:txBody>
      </p:sp>
      <p:sp>
        <p:nvSpPr>
          <p:cNvPr id="332" name="Google Shape;332;p1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Parents must be notified if their child has been taught for four or more weeks by a </a:t>
            </a:r>
            <a:r>
              <a:rPr lang="en-US" sz="1200" b="1" u="sng">
                <a:solidFill>
                  <a:schemeClr val="dk1"/>
                </a:solidFill>
                <a:latin typeface="Calibri"/>
                <a:ea typeface="Calibri"/>
                <a:cs typeface="Calibri"/>
                <a:sym typeface="Calibri"/>
              </a:rPr>
              <a:t>teacher</a:t>
            </a: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who is licensed to teach in the State of Florida, </a:t>
            </a:r>
            <a:r>
              <a:rPr lang="en-US" sz="1200" b="0">
                <a:solidFill>
                  <a:schemeClr val="dk1"/>
                </a:solidFill>
                <a:latin typeface="Calibri"/>
                <a:ea typeface="Calibri"/>
                <a:cs typeface="Calibri"/>
                <a:sym typeface="Calibri"/>
              </a:rPr>
              <a:t>but does not hold a certificate to teach the grade or subject listed above. </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Parents must also be notified if their child has been taught for four or more weeks by a </a:t>
            </a:r>
            <a:r>
              <a:rPr lang="en-US" sz="1200" b="1" u="sng">
                <a:solidFill>
                  <a:schemeClr val="dk1"/>
                </a:solidFill>
                <a:latin typeface="Calibri"/>
                <a:ea typeface="Calibri"/>
                <a:cs typeface="Calibri"/>
                <a:sym typeface="Calibri"/>
              </a:rPr>
              <a:t>substitute teacher </a:t>
            </a:r>
            <a:r>
              <a:rPr lang="en-US" sz="1200" b="1">
                <a:solidFill>
                  <a:schemeClr val="dk1"/>
                </a:solidFill>
                <a:latin typeface="Calibri"/>
                <a:ea typeface="Calibri"/>
                <a:cs typeface="Calibri"/>
                <a:sym typeface="Calibri"/>
              </a:rPr>
              <a:t>who is approved by the District to substitute teach, </a:t>
            </a:r>
            <a:r>
              <a:rPr lang="en-US" sz="1200" b="0">
                <a:solidFill>
                  <a:schemeClr val="dk1"/>
                </a:solidFill>
                <a:latin typeface="Calibri"/>
                <a:ea typeface="Calibri"/>
                <a:cs typeface="Calibri"/>
                <a:sym typeface="Calibri"/>
              </a:rPr>
              <a:t>but does not hold a Florida Department of Education teaching certificate for the grade level or subject listed above.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School must share with parents their child’s assessments results (FSA, EOC and SSA). </a:t>
            </a:r>
            <a:endParaRPr>
              <a:solidFill>
                <a:schemeClr val="dk1"/>
              </a:solidFill>
            </a:endParaRPr>
          </a:p>
        </p:txBody>
      </p:sp>
      <p:sp>
        <p:nvSpPr>
          <p:cNvPr id="341" name="Google Shape;341;p1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96e4de024_0_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496e4de024_0_2: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 </a:t>
            </a:r>
            <a:endParaRPr/>
          </a:p>
          <a:p>
            <a:pPr marL="0" lvl="0" indent="0" algn="l" rtl="0">
              <a:lnSpc>
                <a:spcPct val="100000"/>
              </a:lnSpc>
              <a:spcBef>
                <a:spcPts val="0"/>
              </a:spcBef>
              <a:spcAft>
                <a:spcPts val="0"/>
              </a:spcAft>
              <a:buSzPts val="1400"/>
              <a:buNone/>
            </a:pPr>
            <a:r>
              <a:rPr lang="en-US" sz="1400">
                <a:solidFill>
                  <a:schemeClr val="dk1"/>
                </a:solidFill>
                <a:latin typeface="Trebuchet MS"/>
                <a:ea typeface="Trebuchet MS"/>
                <a:cs typeface="Trebuchet MS"/>
                <a:sym typeface="Trebuchet MS"/>
              </a:rPr>
              <a:t>As famílias migrantes estão constantemente se mudando de um estado para outro, de um distrito para outro, em busca de trabalho agrícola. As crianças sofrem um atraso devido a essa elevada instabilidade. Essas crianças podem se qualificar para serviços fornecidos pelo Programa de Educação para Migrantes. O objetivo do MEP é...</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​Migrant families are constantly moving from one state to another, from one district to another, in search of agricultural work. The children fall behind due to their high mobility. These children may be eligible for services provided by the Migrant Education Program. The goal of the MEP is to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According to federal guidelines, every Title I school must hold an informational Annual Meeting.   The meeting allows parents and family members to better understand the importance of their role in their child’s education.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also gives us an opportunity to ask for your input to help us improve our Title I program.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what is Title I?</a:t>
            </a:r>
            <a:endParaRPr/>
          </a:p>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400">
                <a:latin typeface="Trebuchet MS"/>
                <a:ea typeface="Trebuchet MS"/>
                <a:cs typeface="Trebuchet MS"/>
                <a:sym typeface="Trebuchet MS"/>
              </a:rPr>
              <a:t>The program provides supplemental academic and social support to migrant students and their families.</a:t>
            </a:r>
            <a:br>
              <a:rPr lang="en-US" sz="1200" b="0" i="0">
                <a:solidFill>
                  <a:schemeClr val="dk1"/>
                </a:solidFill>
                <a:latin typeface="Calibri"/>
                <a:ea typeface="Calibri"/>
                <a:cs typeface="Calibri"/>
                <a:sym typeface="Calibri"/>
              </a:rPr>
            </a:b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endParaRPr/>
          </a:p>
        </p:txBody>
      </p:sp>
      <p:sp>
        <p:nvSpPr>
          <p:cNvPr id="360" name="Google Shape;360;p1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496e4de024_0_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496e4de024_0_67: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 </a:t>
            </a:r>
            <a:endParaRPr/>
          </a:p>
          <a:p>
            <a:pPr marL="0" lvl="0" indent="0" algn="l" rtl="0">
              <a:lnSpc>
                <a:spcPct val="100000"/>
              </a:lnSpc>
              <a:spcBef>
                <a:spcPts val="0"/>
              </a:spcBef>
              <a:spcAft>
                <a:spcPts val="0"/>
              </a:spcAft>
              <a:buClr>
                <a:schemeClr val="dk1"/>
              </a:buClr>
              <a:buSzPts val="1400"/>
              <a:buFont typeface="Arial"/>
              <a:buNone/>
            </a:pPr>
            <a:r>
              <a:rPr lang="en-US" sz="1400">
                <a:solidFill>
                  <a:schemeClr val="dk1"/>
                </a:solidFill>
                <a:latin typeface="Trebuchet MS"/>
                <a:ea typeface="Trebuchet MS"/>
                <a:cs typeface="Trebuchet MS"/>
                <a:sym typeface="Trebuchet MS"/>
              </a:rPr>
              <a:t>O programa oferece apoio acadêmico e social complementar aos alunos migrantes e suas famílias. No entanto, o pai/mãe ou responsável deve ser entrevistado para averiguar se eles se qualificam.</a:t>
            </a:r>
            <a:endParaRPr/>
          </a:p>
          <a:p>
            <a:pPr marL="0" lvl="0" indent="0" algn="l" rtl="0">
              <a:lnSpc>
                <a:spcPct val="100000"/>
              </a:lnSpc>
              <a:spcBef>
                <a:spcPts val="0"/>
              </a:spcBef>
              <a:spcAft>
                <a:spcPts val="0"/>
              </a:spcAft>
              <a:buClr>
                <a:schemeClr val="dk1"/>
              </a:buClr>
              <a:buSzPts val="1400"/>
              <a:buFont typeface="Arial"/>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US" sz="1400">
                <a:solidFill>
                  <a:schemeClr val="dk1"/>
                </a:solidFill>
                <a:latin typeface="Trebuchet MS"/>
                <a:ea typeface="Trebuchet MS"/>
                <a:cs typeface="Trebuchet MS"/>
                <a:sym typeface="Trebuchet MS"/>
              </a:rPr>
              <a:t> Os pais podem ligar para a escola para solicitar uma entrevista.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program provides supplemental academic and social support to migrant students and their families. However, the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Parent/Guardian must be interviewed to see if they qualify.</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 Parents may call the school to ask for an interview.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b="1"/>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79" name="Google Shape;379;p2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Every effort is made to address the needs of students and families experiencing homelessness.  Families can contact the school to find more information on the services the school and District provide.</a:t>
            </a:r>
            <a:endParaRPr/>
          </a:p>
        </p:txBody>
      </p:sp>
      <p:sp>
        <p:nvSpPr>
          <p:cNvPr id="387" name="Google Shape;387;p2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496e4de024_0_131:notes"/>
          <p:cNvSpPr txBox="1">
            <a:spLocks noGrp="1"/>
          </p:cNvSpPr>
          <p:nvPr>
            <p:ph type="body" idx="1"/>
          </p:nvPr>
        </p:nvSpPr>
        <p:spPr>
          <a:xfrm>
            <a:off x="701040" y="4415794"/>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1496e4de024_0_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if there are any questions.</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participants to complete evaluation using the link posted to school website under Annual Meeting.</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Thank participants for attending.</a:t>
            </a:r>
            <a:endParaRPr/>
          </a:p>
        </p:txBody>
      </p:sp>
      <p:sp>
        <p:nvSpPr>
          <p:cNvPr id="403" name="Google Shape;403;p2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a:p>
          <a:p>
            <a:pPr marL="0" lvl="0" indent="0" algn="l" rtl="0">
              <a:lnSpc>
                <a:spcPct val="100000"/>
              </a:lnSpc>
              <a:spcBef>
                <a:spcPts val="0"/>
              </a:spcBef>
              <a:spcAft>
                <a:spcPts val="0"/>
              </a:spcAft>
              <a:buSzPts val="1400"/>
              <a:buNone/>
            </a:pPr>
            <a:endParaRPr/>
          </a:p>
        </p:txBody>
      </p:sp>
      <p:sp>
        <p:nvSpPr>
          <p:cNvPr id="199" name="Google Shape;199;p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sz="1400" b="1">
              <a:latin typeface="Trebuchet MS"/>
              <a:ea typeface="Trebuchet MS"/>
              <a:cs typeface="Trebuchet MS"/>
              <a:sym typeface="Trebuchet MS"/>
            </a:endParaRPr>
          </a:p>
        </p:txBody>
      </p:sp>
      <p:sp>
        <p:nvSpPr>
          <p:cNvPr id="210" name="Google Shape;210;p2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a:p>
        </p:txBody>
      </p:sp>
      <p:sp>
        <p:nvSpPr>
          <p:cNvPr id="222" name="Google Shape;222;p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Share these will be discussed further in the presentation.</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Parents also have the right to be part of other decision-making committees like SAC and PTA (PTSO) and to request regular meetings.  We will be sharing more about parents’ rights and family engagement throughout the presentation.</a:t>
            </a:r>
            <a:endParaRPr sz="120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30" name="Google Shape;230;p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a:p>
          <a:p>
            <a:pPr marL="0" lvl="0" indent="0" algn="l" rtl="0">
              <a:lnSpc>
                <a:spcPct val="100000"/>
              </a:lnSpc>
              <a:spcBef>
                <a:spcPts val="0"/>
              </a:spcBef>
              <a:spcAft>
                <a:spcPts val="0"/>
              </a:spcAft>
              <a:buSzPts val="1400"/>
              <a:buNone/>
            </a:pPr>
            <a:endParaRPr/>
          </a:p>
        </p:txBody>
      </p:sp>
      <p:sp>
        <p:nvSpPr>
          <p:cNvPr id="238" name="Google Shape;238;p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Be sure to include the </a:t>
            </a:r>
            <a:r>
              <a:rPr lang="en-US" sz="1400" b="1">
                <a:latin typeface="Trebuchet MS"/>
                <a:ea typeface="Trebuchet MS"/>
                <a:cs typeface="Trebuchet MS"/>
                <a:sym typeface="Trebuchet MS"/>
              </a:rPr>
              <a:t>data used to determine your plan </a:t>
            </a:r>
            <a:r>
              <a:rPr lang="en-US" sz="1400" i="1">
                <a:latin typeface="Trebuchet MS"/>
                <a:ea typeface="Trebuchet MS"/>
                <a:cs typeface="Trebuchet MS"/>
                <a:sym typeface="Trebuchet MS"/>
              </a:rPr>
              <a:t>(share </a:t>
            </a:r>
            <a:r>
              <a:rPr lang="en-US" sz="1400" b="1" i="1">
                <a:latin typeface="Trebuchet MS"/>
                <a:ea typeface="Trebuchet MS"/>
                <a:cs typeface="Trebuchet MS"/>
                <a:sym typeface="Trebuchet MS"/>
              </a:rPr>
              <a:t>your current Winter diagnostics  assessment results </a:t>
            </a:r>
            <a:r>
              <a:rPr lang="en-US" sz="1400" i="1">
                <a:latin typeface="Trebuchet MS"/>
                <a:ea typeface="Trebuchet MS"/>
                <a:cs typeface="Trebuchet MS"/>
                <a:sym typeface="Trebuchet MS"/>
              </a:rPr>
              <a:t>and </a:t>
            </a:r>
            <a:r>
              <a:rPr lang="en-US" sz="1400" b="1" i="1">
                <a:latin typeface="Trebuchet MS"/>
                <a:ea typeface="Trebuchet MS"/>
                <a:cs typeface="Trebuchet MS"/>
                <a:sym typeface="Trebuchet MS"/>
              </a:rPr>
              <a:t>your FY24 expected outcomes</a:t>
            </a:r>
            <a:r>
              <a:rPr lang="en-US" sz="1400" i="1">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r>
              <a:rPr lang="en-US" sz="1400">
                <a:latin typeface="Trebuchet MS"/>
                <a:ea typeface="Trebuchet MS"/>
                <a:cs typeface="Trebuchet MS"/>
                <a:sym typeface="Trebuchet MS"/>
              </a:rPr>
              <a:t>- Provide some details on the </a:t>
            </a:r>
            <a:r>
              <a:rPr lang="en-US" sz="1400" b="1">
                <a:latin typeface="Trebuchet MS"/>
                <a:ea typeface="Trebuchet MS"/>
                <a:cs typeface="Trebuchet MS"/>
                <a:sym typeface="Trebuchet MS"/>
              </a:rPr>
              <a:t>action steps and programs </a:t>
            </a:r>
            <a:r>
              <a:rPr lang="en-US" sz="1400">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b="1" i="1" u="sng">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i="1" u="sng">
                <a:latin typeface="Trebuchet MS"/>
                <a:ea typeface="Trebuchet MS"/>
                <a:cs typeface="Trebuchet MS"/>
                <a:sym typeface="Trebuchet MS"/>
              </a:rPr>
              <a:t>Be sure to note comments, questions, and suggestions for your Annual Meeting Minutes!</a:t>
            </a:r>
            <a:endParaRPr>
              <a:solidFill>
                <a:srgbClr val="00B0F0"/>
              </a:solidFill>
            </a:endParaRPr>
          </a:p>
        </p:txBody>
      </p:sp>
      <p:sp>
        <p:nvSpPr>
          <p:cNvPr id="248" name="Google Shape;248;p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Share details for each bulleted item.</a:t>
            </a:r>
            <a:endParaRPr sz="1200" i="1">
              <a:solidFill>
                <a:srgbClr val="00B0F0"/>
              </a:solidFill>
              <a:latin typeface="Calibri"/>
              <a:ea typeface="Calibri"/>
              <a:cs typeface="Calibri"/>
              <a:sym typeface="Calibri"/>
            </a:endParaRPr>
          </a:p>
        </p:txBody>
      </p:sp>
      <p:sp>
        <p:nvSpPr>
          <p:cNvPr id="257" name="Google Shape;257;p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
        <p:cNvGrpSpPr/>
        <p:nvPr/>
      </p:nvGrpSpPr>
      <p:grpSpPr>
        <a:xfrm>
          <a:off x="0" y="0"/>
          <a:ext cx="0" cy="0"/>
          <a:chOff x="0" y="0"/>
          <a:chExt cx="0" cy="0"/>
        </a:xfrm>
      </p:grpSpPr>
      <p:pic>
        <p:nvPicPr>
          <p:cNvPr id="11" name="Google Shape;11;g2eb1ecce5f8_0_1"/>
          <p:cNvPicPr preferRelativeResize="0"/>
          <p:nvPr/>
        </p:nvPicPr>
        <p:blipFill>
          <a:blip r:embed="rId2">
            <a:alphaModFix/>
          </a:blip>
          <a:stretch>
            <a:fillRect/>
          </a:stretch>
        </p:blipFill>
        <p:spPr>
          <a:xfrm>
            <a:off x="-105675" y="-116287"/>
            <a:ext cx="9355351" cy="5376077"/>
          </a:xfrm>
          <a:prstGeom prst="rect">
            <a:avLst/>
          </a:prstGeom>
          <a:noFill/>
          <a:ln>
            <a:noFill/>
          </a:ln>
        </p:spPr>
      </p:pic>
      <p:sp>
        <p:nvSpPr>
          <p:cNvPr id="12" name="Google Shape;12;g2eb1ecce5f8_0_1"/>
          <p:cNvSpPr/>
          <p:nvPr/>
        </p:nvSpPr>
        <p:spPr>
          <a:xfrm>
            <a:off x="58050" y="29813"/>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g2eb1ecce5f8_0_1"/>
          <p:cNvSpPr/>
          <p:nvPr/>
        </p:nvSpPr>
        <p:spPr>
          <a:xfrm>
            <a:off x="91950" y="70713"/>
            <a:ext cx="8960100" cy="5037000"/>
          </a:xfrm>
          <a:prstGeom prst="rect">
            <a:avLst/>
          </a:prstGeom>
          <a:no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4" name="Google Shape;14;g2eb1ecce5f8_0_1"/>
          <p:cNvPicPr preferRelativeResize="0"/>
          <p:nvPr/>
        </p:nvPicPr>
        <p:blipFill>
          <a:blip r:embed="rId3">
            <a:alphaModFix/>
          </a:blip>
          <a:stretch>
            <a:fillRect/>
          </a:stretch>
        </p:blipFill>
        <p:spPr>
          <a:xfrm>
            <a:off x="3436200" y="1435950"/>
            <a:ext cx="2271600" cy="2271600"/>
          </a:xfrm>
          <a:prstGeom prst="rect">
            <a:avLst/>
          </a:prstGeom>
          <a:noFill/>
          <a:ln>
            <a:noFill/>
          </a:ln>
        </p:spPr>
      </p:pic>
      <p:sp>
        <p:nvSpPr>
          <p:cNvPr id="15" name="Google Shape;15;g2eb1ecce5f8_0_1"/>
          <p:cNvSpPr txBox="1">
            <a:spLocks noGrp="1"/>
          </p:cNvSpPr>
          <p:nvPr>
            <p:ph type="sldNum" idx="12"/>
          </p:nvPr>
        </p:nvSpPr>
        <p:spPr>
          <a:xfrm>
            <a:off x="8472458" y="469302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g2eb1ecce5f8_0_1"/>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18"/>
        <p:cNvGrpSpPr/>
        <p:nvPr/>
      </p:nvGrpSpPr>
      <p:grpSpPr>
        <a:xfrm>
          <a:off x="0" y="0"/>
          <a:ext cx="0" cy="0"/>
          <a:chOff x="0" y="0"/>
          <a:chExt cx="0" cy="0"/>
        </a:xfrm>
      </p:grpSpPr>
      <p:sp>
        <p:nvSpPr>
          <p:cNvPr id="119" name="Google Shape;119;g2eb1ecce5f8_0_109"/>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2eb1ecce5f8_0_10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g2eb1ecce5f8_0_109"/>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2eb1ecce5f8_0_109"/>
          <p:cNvSpPr/>
          <p:nvPr/>
        </p:nvSpPr>
        <p:spPr>
          <a:xfrm flipH="1">
            <a:off x="892550" y="393000"/>
            <a:ext cx="1312800" cy="4359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3" name="Google Shape;123;g2eb1ecce5f8_0_109"/>
          <p:cNvCxnSpPr>
            <a:stCxn id="122" idx="0"/>
          </p:cNvCxnSpPr>
          <p:nvPr/>
        </p:nvCxnSpPr>
        <p:spPr>
          <a:xfrm flipH="1">
            <a:off x="892550" y="393000"/>
            <a:ext cx="1312800" cy="4361100"/>
          </a:xfrm>
          <a:prstGeom prst="straightConnector1">
            <a:avLst/>
          </a:prstGeom>
          <a:noFill/>
          <a:ln w="76200" cap="flat" cmpd="sng">
            <a:solidFill>
              <a:srgbClr val="00ACEC"/>
            </a:solidFill>
            <a:prstDash val="solid"/>
            <a:round/>
            <a:headEnd type="none" w="med" len="med"/>
            <a:tailEnd type="none" w="med" len="med"/>
          </a:ln>
        </p:spPr>
      </p:cxnSp>
      <p:sp>
        <p:nvSpPr>
          <p:cNvPr id="124" name="Google Shape;124;g2eb1ecce5f8_0_109"/>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2eb1ecce5f8_0_109"/>
          <p:cNvSpPr txBox="1"/>
          <p:nvPr/>
        </p:nvSpPr>
        <p:spPr>
          <a:xfrm>
            <a:off x="2677125" y="1435350"/>
            <a:ext cx="5640300" cy="3849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endParaRPr sz="1300">
              <a:solidFill>
                <a:schemeClr val="dk1"/>
              </a:solidFill>
            </a:endParaRPr>
          </a:p>
        </p:txBody>
      </p:sp>
      <p:cxnSp>
        <p:nvCxnSpPr>
          <p:cNvPr id="126" name="Google Shape;126;g2eb1ecce5f8_0_109"/>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cxnSp>
        <p:nvCxnSpPr>
          <p:cNvPr id="127" name="Google Shape;127;g2eb1ecce5f8_0_109"/>
          <p:cNvCxnSpPr/>
          <p:nvPr/>
        </p:nvCxnSpPr>
        <p:spPr>
          <a:xfrm flipH="1">
            <a:off x="921100" y="403775"/>
            <a:ext cx="1335900" cy="4330500"/>
          </a:xfrm>
          <a:prstGeom prst="straightConnector1">
            <a:avLst/>
          </a:prstGeom>
          <a:noFill/>
          <a:ln w="28575" cap="flat" cmpd="sng">
            <a:solidFill>
              <a:srgbClr val="F9B542"/>
            </a:solidFill>
            <a:prstDash val="solid"/>
            <a:round/>
            <a:headEnd type="none" w="med" len="med"/>
            <a:tailEnd type="none" w="med" len="med"/>
          </a:ln>
        </p:spPr>
      </p:cxnSp>
      <p:pic>
        <p:nvPicPr>
          <p:cNvPr id="128" name="Google Shape;128;g2eb1ecce5f8_0_109"/>
          <p:cNvPicPr preferRelativeResize="0"/>
          <p:nvPr/>
        </p:nvPicPr>
        <p:blipFill>
          <a:blip r:embed="rId2">
            <a:alphaModFix/>
          </a:blip>
          <a:stretch>
            <a:fillRect/>
          </a:stretch>
        </p:blipFill>
        <p:spPr>
          <a:xfrm>
            <a:off x="0" y="-8075"/>
            <a:ext cx="9144000" cy="5143500"/>
          </a:xfrm>
          <a:prstGeom prst="rect">
            <a:avLst/>
          </a:prstGeom>
          <a:noFill/>
          <a:ln>
            <a:noFill/>
          </a:ln>
        </p:spPr>
      </p:pic>
      <p:cxnSp>
        <p:nvCxnSpPr>
          <p:cNvPr id="129" name="Google Shape;129;g2eb1ecce5f8_0_109"/>
          <p:cNvCxnSpPr/>
          <p:nvPr/>
        </p:nvCxnSpPr>
        <p:spPr>
          <a:xfrm flipH="1">
            <a:off x="7698950" y="403475"/>
            <a:ext cx="1366500" cy="4339200"/>
          </a:xfrm>
          <a:prstGeom prst="straightConnector1">
            <a:avLst/>
          </a:prstGeom>
          <a:noFill/>
          <a:ln w="28575" cap="flat" cmpd="sng">
            <a:solidFill>
              <a:srgbClr val="F9B542"/>
            </a:solidFill>
            <a:prstDash val="solid"/>
            <a:round/>
            <a:headEnd type="none" w="med" len="med"/>
            <a:tailEnd type="none" w="med" len="med"/>
          </a:ln>
        </p:spPr>
      </p:cxnSp>
      <p:sp>
        <p:nvSpPr>
          <p:cNvPr id="130" name="Google Shape;130;g2eb1ecce5f8_0_109"/>
          <p:cNvSpPr txBox="1"/>
          <p:nvPr/>
        </p:nvSpPr>
        <p:spPr>
          <a:xfrm>
            <a:off x="2104500" y="1848000"/>
            <a:ext cx="5713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C2D5D"/>
                </a:solidFill>
                <a:latin typeface="Montserrat Black"/>
                <a:ea typeface="Montserrat Black"/>
                <a:cs typeface="Montserrat Black"/>
                <a:sym typeface="Montserrat Black"/>
              </a:rPr>
              <a:t>NAME</a:t>
            </a:r>
            <a:endParaRPr sz="3200">
              <a:solidFill>
                <a:srgbClr val="1C2D5D"/>
              </a:solidFill>
              <a:latin typeface="Montserrat Black"/>
              <a:ea typeface="Montserrat Black"/>
              <a:cs typeface="Montserrat Black"/>
              <a:sym typeface="Montserrat Black"/>
            </a:endParaRPr>
          </a:p>
          <a:p>
            <a:pPr marL="0" lvl="0" indent="0" algn="ctr" rtl="0">
              <a:spcBef>
                <a:spcPts val="0"/>
              </a:spcBef>
              <a:spcAft>
                <a:spcPts val="0"/>
              </a:spcAft>
              <a:buNone/>
            </a:pPr>
            <a:r>
              <a:rPr lang="en-US" sz="3200">
                <a:solidFill>
                  <a:srgbClr val="1C2D5D"/>
                </a:solidFill>
                <a:latin typeface="Montserrat Light"/>
                <a:ea typeface="Montserrat Light"/>
                <a:cs typeface="Montserrat Light"/>
                <a:sym typeface="Montserrat Light"/>
              </a:rPr>
              <a:t>Position, Title Case</a:t>
            </a:r>
            <a:endParaRPr sz="3200">
              <a:solidFill>
                <a:srgbClr val="1C2D5D"/>
              </a:solidFill>
              <a:latin typeface="Montserrat Light"/>
              <a:ea typeface="Montserrat Light"/>
              <a:cs typeface="Montserrat Light"/>
              <a:sym typeface="Montserrat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Y25 SDPBC Template">
  <p:cSld name="CUSTOM_9">
    <p:spTree>
      <p:nvGrpSpPr>
        <p:cNvPr id="1" name="Shape 131"/>
        <p:cNvGrpSpPr/>
        <p:nvPr/>
      </p:nvGrpSpPr>
      <p:grpSpPr>
        <a:xfrm>
          <a:off x="0" y="0"/>
          <a:ext cx="0" cy="0"/>
          <a:chOff x="0" y="0"/>
          <a:chExt cx="0" cy="0"/>
        </a:xfrm>
      </p:grpSpPr>
      <p:pic>
        <p:nvPicPr>
          <p:cNvPr id="132" name="Google Shape;132;g2eb1ecce5f8_0_122"/>
          <p:cNvPicPr preferRelativeResize="0"/>
          <p:nvPr/>
        </p:nvPicPr>
        <p:blipFill>
          <a:blip r:embed="rId2">
            <a:alphaModFix/>
          </a:blip>
          <a:stretch>
            <a:fillRect/>
          </a:stretch>
        </p:blipFill>
        <p:spPr>
          <a:xfrm>
            <a:off x="-105675" y="-146100"/>
            <a:ext cx="9355351" cy="5376077"/>
          </a:xfrm>
          <a:prstGeom prst="rect">
            <a:avLst/>
          </a:prstGeom>
          <a:noFill/>
          <a:ln>
            <a:noFill/>
          </a:ln>
        </p:spPr>
      </p:pic>
      <p:sp>
        <p:nvSpPr>
          <p:cNvPr id="133" name="Google Shape;133;g2eb1ecce5f8_0_122"/>
          <p:cNvSpPr/>
          <p:nvPr/>
        </p:nvSpPr>
        <p:spPr>
          <a:xfrm>
            <a:off x="58050" y="0"/>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2eb1ecce5f8_0_122"/>
          <p:cNvSpPr/>
          <p:nvPr/>
        </p:nvSpPr>
        <p:spPr>
          <a:xfrm>
            <a:off x="91950" y="40900"/>
            <a:ext cx="8960100" cy="5037000"/>
          </a:xfrm>
          <a:prstGeom prst="rect">
            <a:avLst/>
          </a:prstGeom>
          <a:solidFill>
            <a:srgbClr val="0A2753"/>
          </a:solid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35" name="Google Shape;135;g2eb1ecce5f8_0_122"/>
          <p:cNvPicPr preferRelativeResize="0"/>
          <p:nvPr/>
        </p:nvPicPr>
        <p:blipFill>
          <a:blip r:embed="rId3">
            <a:alphaModFix/>
          </a:blip>
          <a:stretch>
            <a:fillRect/>
          </a:stretch>
        </p:blipFill>
        <p:spPr>
          <a:xfrm>
            <a:off x="3436200" y="801625"/>
            <a:ext cx="2271600" cy="2271600"/>
          </a:xfrm>
          <a:prstGeom prst="rect">
            <a:avLst/>
          </a:prstGeom>
          <a:noFill/>
          <a:ln>
            <a:noFill/>
          </a:ln>
        </p:spPr>
      </p:pic>
      <p:sp>
        <p:nvSpPr>
          <p:cNvPr id="136" name="Google Shape;136;g2eb1ecce5f8_0_122"/>
          <p:cNvSpPr txBox="1"/>
          <p:nvPr/>
        </p:nvSpPr>
        <p:spPr>
          <a:xfrm>
            <a:off x="3148325" y="3995875"/>
            <a:ext cx="2845800" cy="28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79B8FE"/>
                </a:solidFill>
                <a:latin typeface="Montserrat Black"/>
                <a:ea typeface="Montserrat Black"/>
                <a:cs typeface="Montserrat Black"/>
                <a:sym typeface="Montserrat Black"/>
              </a:rPr>
              <a:t>SOCIAL MEDIA</a:t>
            </a:r>
            <a:endParaRPr sz="1500">
              <a:solidFill>
                <a:srgbClr val="79B8FE"/>
              </a:solidFill>
              <a:latin typeface="Montserrat Black"/>
              <a:ea typeface="Montserrat Black"/>
              <a:cs typeface="Montserrat Black"/>
              <a:sym typeface="Montserrat Black"/>
            </a:endParaRPr>
          </a:p>
        </p:txBody>
      </p:sp>
      <p:sp>
        <p:nvSpPr>
          <p:cNvPr id="137" name="Google Shape;137;g2eb1ecce5f8_0_122"/>
          <p:cNvSpPr txBox="1"/>
          <p:nvPr/>
        </p:nvSpPr>
        <p:spPr>
          <a:xfrm>
            <a:off x="2433300" y="3151163"/>
            <a:ext cx="4277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Montserrat"/>
                <a:ea typeface="Montserrat"/>
                <a:cs typeface="Montserrat"/>
                <a:sym typeface="Montserrat"/>
              </a:rPr>
              <a:t>Stay informed by checking the District’s website, </a:t>
            </a:r>
            <a:r>
              <a:rPr lang="en-US" sz="1200" b="1">
                <a:solidFill>
                  <a:srgbClr val="79B9FF"/>
                </a:solidFill>
                <a:latin typeface="Montserrat"/>
                <a:ea typeface="Montserrat"/>
                <a:cs typeface="Montserrat"/>
                <a:sym typeface="Montserrat"/>
              </a:rPr>
              <a:t>palmbeachschools.org</a:t>
            </a:r>
            <a:r>
              <a:rPr lang="en-US" sz="1200">
                <a:solidFill>
                  <a:schemeClr val="lt1"/>
                </a:solidFill>
                <a:latin typeface="Montserrat"/>
                <a:ea typeface="Montserrat"/>
                <a:cs typeface="Montserrat"/>
                <a:sym typeface="Montserrat"/>
              </a:rPr>
              <a:t> or by watching content on </a:t>
            </a:r>
            <a:endParaRPr sz="120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The Education Network</a:t>
            </a:r>
            <a:endParaRPr sz="800" b="1">
              <a:solidFill>
                <a:schemeClr val="lt1"/>
              </a:solidFill>
              <a:latin typeface="Montserrat"/>
              <a:ea typeface="Montserrat"/>
              <a:cs typeface="Montserrat"/>
              <a:sym typeface="Montserrat"/>
            </a:endParaRPr>
          </a:p>
        </p:txBody>
      </p:sp>
      <p:pic>
        <p:nvPicPr>
          <p:cNvPr id="138" name="Google Shape;138;g2eb1ecce5f8_0_122"/>
          <p:cNvPicPr preferRelativeResize="0"/>
          <p:nvPr/>
        </p:nvPicPr>
        <p:blipFill rotWithShape="1">
          <a:blip r:embed="rId4">
            <a:alphaModFix/>
          </a:blip>
          <a:srcRect r="71749"/>
          <a:stretch/>
        </p:blipFill>
        <p:spPr>
          <a:xfrm>
            <a:off x="3338287" y="4299375"/>
            <a:ext cx="1126523" cy="498350"/>
          </a:xfrm>
          <a:prstGeom prst="rect">
            <a:avLst/>
          </a:prstGeom>
          <a:noFill/>
          <a:ln>
            <a:noFill/>
          </a:ln>
        </p:spPr>
      </p:pic>
      <p:pic>
        <p:nvPicPr>
          <p:cNvPr id="139" name="Google Shape;139;g2eb1ecce5f8_0_122"/>
          <p:cNvPicPr preferRelativeResize="0"/>
          <p:nvPr/>
        </p:nvPicPr>
        <p:blipFill rotWithShape="1">
          <a:blip r:embed="rId4">
            <a:alphaModFix/>
          </a:blip>
          <a:srcRect l="40938" r="43590"/>
          <a:stretch/>
        </p:blipFill>
        <p:spPr>
          <a:xfrm>
            <a:off x="4369238" y="4299375"/>
            <a:ext cx="629089" cy="498350"/>
          </a:xfrm>
          <a:prstGeom prst="rect">
            <a:avLst/>
          </a:prstGeom>
          <a:noFill/>
          <a:ln>
            <a:noFill/>
          </a:ln>
        </p:spPr>
      </p:pic>
      <p:pic>
        <p:nvPicPr>
          <p:cNvPr id="140" name="Google Shape;140;g2eb1ecce5f8_0_122"/>
          <p:cNvPicPr preferRelativeResize="0"/>
          <p:nvPr/>
        </p:nvPicPr>
        <p:blipFill rotWithShape="1">
          <a:blip r:embed="rId4">
            <a:alphaModFix/>
          </a:blip>
          <a:srcRect l="84528"/>
          <a:stretch/>
        </p:blipFill>
        <p:spPr>
          <a:xfrm>
            <a:off x="5029388" y="4241662"/>
            <a:ext cx="774774" cy="613775"/>
          </a:xfrm>
          <a:prstGeom prst="rect">
            <a:avLst/>
          </a:prstGeom>
          <a:noFill/>
          <a:ln>
            <a:noFill/>
          </a:ln>
        </p:spPr>
      </p:pic>
      <p:sp>
        <p:nvSpPr>
          <p:cNvPr id="141" name="Google Shape;141;g2eb1ecce5f8_0_122"/>
          <p:cNvSpPr txBox="1"/>
          <p:nvPr/>
        </p:nvSpPr>
        <p:spPr>
          <a:xfrm>
            <a:off x="3386675" y="4738100"/>
            <a:ext cx="14139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/@pbcsd</a:t>
            </a:r>
            <a:endParaRPr sz="1200">
              <a:solidFill>
                <a:schemeClr val="lt1"/>
              </a:solidFill>
              <a:latin typeface="Montserrat Light"/>
              <a:ea typeface="Montserrat Light"/>
              <a:cs typeface="Montserrat Light"/>
              <a:sym typeface="Montserrat Light"/>
            </a:endParaRPr>
          </a:p>
        </p:txBody>
      </p:sp>
      <p:sp>
        <p:nvSpPr>
          <p:cNvPr id="142" name="Google Shape;142;g2eb1ecce5f8_0_122"/>
          <p:cNvSpPr txBox="1"/>
          <p:nvPr/>
        </p:nvSpPr>
        <p:spPr>
          <a:xfrm>
            <a:off x="4952225" y="4738100"/>
            <a:ext cx="9675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/@sdpbc</a:t>
            </a:r>
            <a:endParaRPr sz="1200">
              <a:solidFill>
                <a:schemeClr val="lt1"/>
              </a:solidFill>
              <a:latin typeface="Montserrat Light"/>
              <a:ea typeface="Montserrat Light"/>
              <a:cs typeface="Montserrat Light"/>
              <a:sym typeface="Montserrat Light"/>
            </a:endParaRPr>
          </a:p>
        </p:txBody>
      </p:sp>
      <p:cxnSp>
        <p:nvCxnSpPr>
          <p:cNvPr id="143" name="Google Shape;143;g2eb1ecce5f8_0_122"/>
          <p:cNvCxnSpPr/>
          <p:nvPr/>
        </p:nvCxnSpPr>
        <p:spPr>
          <a:xfrm>
            <a:off x="5011763" y="4398088"/>
            <a:ext cx="6900" cy="544200"/>
          </a:xfrm>
          <a:prstGeom prst="straightConnector1">
            <a:avLst/>
          </a:prstGeom>
          <a:noFill/>
          <a:ln w="9525" cap="flat" cmpd="sng">
            <a:solidFill>
              <a:srgbClr val="F9AD1B"/>
            </a:solidFill>
            <a:prstDash val="solid"/>
            <a:round/>
            <a:headEnd type="none" w="med" len="med"/>
            <a:tailEnd type="none" w="med" len="med"/>
          </a:ln>
        </p:spPr>
      </p:cxnSp>
      <p:sp>
        <p:nvSpPr>
          <p:cNvPr id="144" name="Google Shape;144;g2eb1ecce5f8_0_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g2eb1ecce5f8_0_12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Y25 SDPBC Template">
  <p:cSld name="CUSTOM_11">
    <p:spTree>
      <p:nvGrpSpPr>
        <p:cNvPr id="1" name="Shape 1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g2eb1ecce5f8_0_1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49" name="Google Shape;149;g2eb1ecce5f8_0_1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g2eb1ecce5f8_0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1"/>
        <p:cNvGrpSpPr/>
        <p:nvPr/>
      </p:nvGrpSpPr>
      <p:grpSpPr>
        <a:xfrm>
          <a:off x="0" y="0"/>
          <a:ext cx="0" cy="0"/>
          <a:chOff x="0" y="0"/>
          <a:chExt cx="0" cy="0"/>
        </a:xfrm>
      </p:grpSpPr>
      <p:sp>
        <p:nvSpPr>
          <p:cNvPr id="152" name="Google Shape;152;g2eb1ecce5f8_0_14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3" name="Google Shape;153;g2eb1ecce5f8_0_14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4" name="Google Shape;154;g2eb1ecce5f8_0_14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5" name="Google Shape;155;g2eb1ecce5f8_0_14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56"/>
        <p:cNvGrpSpPr/>
        <p:nvPr/>
      </p:nvGrpSpPr>
      <p:grpSpPr>
        <a:xfrm>
          <a:off x="0" y="0"/>
          <a:ext cx="0" cy="0"/>
          <a:chOff x="0" y="0"/>
          <a:chExt cx="0" cy="0"/>
        </a:xfrm>
      </p:grpSpPr>
      <p:sp>
        <p:nvSpPr>
          <p:cNvPr id="157" name="Google Shape;157;g2eb1ecce5f8_0_147"/>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8" name="Google Shape;158;g2eb1ecce5f8_0_147"/>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9" name="Google Shape;159;g2eb1ecce5f8_0_14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0" name="Google Shape;160;g2eb1ecce5f8_0_14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161"/>
        <p:cNvGrpSpPr/>
        <p:nvPr/>
      </p:nvGrpSpPr>
      <p:grpSpPr>
        <a:xfrm>
          <a:off x="0" y="0"/>
          <a:ext cx="0" cy="0"/>
          <a:chOff x="0" y="0"/>
          <a:chExt cx="0" cy="0"/>
        </a:xfrm>
      </p:grpSpPr>
      <p:sp>
        <p:nvSpPr>
          <p:cNvPr id="162" name="Google Shape;162;g2eb1ecce5f8_0_15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3" name="Google Shape;163;g2eb1ecce5f8_0_15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4" name="Google Shape;164;g2eb1ecce5f8_0_15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g2eb1ecce5f8_0_15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6"/>
        <p:cNvGrpSpPr/>
        <p:nvPr/>
      </p:nvGrpSpPr>
      <p:grpSpPr>
        <a:xfrm>
          <a:off x="0" y="0"/>
          <a:ext cx="0" cy="0"/>
          <a:chOff x="0" y="0"/>
          <a:chExt cx="0" cy="0"/>
        </a:xfrm>
      </p:grpSpPr>
      <p:sp>
        <p:nvSpPr>
          <p:cNvPr id="167" name="Google Shape;167;g2eb1ecce5f8_0_157"/>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8" name="Google Shape;168;g2eb1ecce5f8_0_15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9" name="Google Shape;169;g2eb1ecce5f8_0_157"/>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70" name="Google Shape;170;g2eb1ecce5f8_0_15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71" name="Google Shape;171;g2eb1ecce5f8_0_15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2" name="Google Shape;172;g2eb1ecce5f8_0_15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173"/>
        <p:cNvGrpSpPr/>
        <p:nvPr/>
      </p:nvGrpSpPr>
      <p:grpSpPr>
        <a:xfrm>
          <a:off x="0" y="0"/>
          <a:ext cx="0" cy="0"/>
          <a:chOff x="0" y="0"/>
          <a:chExt cx="0" cy="0"/>
        </a:xfrm>
      </p:grpSpPr>
      <p:sp>
        <p:nvSpPr>
          <p:cNvPr id="174" name="Google Shape;174;g2eb1ecce5f8_0_16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5" name="Google Shape;175;g2eb1ecce5f8_0_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Y25 SDPBC Theme" type="blank">
  <p:cSld name="BLANK">
    <p:spTree>
      <p:nvGrpSpPr>
        <p:cNvPr id="1" name="Shape 17"/>
        <p:cNvGrpSpPr/>
        <p:nvPr/>
      </p:nvGrpSpPr>
      <p:grpSpPr>
        <a:xfrm>
          <a:off x="0" y="0"/>
          <a:ext cx="0" cy="0"/>
          <a:chOff x="0" y="0"/>
          <a:chExt cx="0" cy="0"/>
        </a:xfrm>
      </p:grpSpPr>
      <p:sp>
        <p:nvSpPr>
          <p:cNvPr id="18" name="Google Shape;18;g2eb1ecce5f8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g2eb1ecce5f8_0_8"/>
          <p:cNvSpPr/>
          <p:nvPr/>
        </p:nvSpPr>
        <p:spPr>
          <a:xfrm>
            <a:off x="0" y="0"/>
            <a:ext cx="9144000" cy="3480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 name="Google Shape;20;g2eb1ecce5f8_0_8"/>
          <p:cNvSpPr/>
          <p:nvPr/>
        </p:nvSpPr>
        <p:spPr>
          <a:xfrm>
            <a:off x="-2650" y="3489350"/>
            <a:ext cx="9144000" cy="16542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 name="Google Shape;21;g2eb1ecce5f8_0_8"/>
          <p:cNvCxnSpPr/>
          <p:nvPr/>
        </p:nvCxnSpPr>
        <p:spPr>
          <a:xfrm flipH="1">
            <a:off x="0" y="3470500"/>
            <a:ext cx="9157200" cy="9600"/>
          </a:xfrm>
          <a:prstGeom prst="straightConnector1">
            <a:avLst/>
          </a:prstGeom>
          <a:noFill/>
          <a:ln w="76200" cap="flat" cmpd="sng">
            <a:solidFill>
              <a:srgbClr val="00ACEC"/>
            </a:solidFill>
            <a:prstDash val="solid"/>
            <a:round/>
            <a:headEnd type="none" w="med" len="med"/>
            <a:tailEnd type="none" w="med" len="med"/>
          </a:ln>
        </p:spPr>
      </p:cxnSp>
      <p:cxnSp>
        <p:nvCxnSpPr>
          <p:cNvPr id="22" name="Google Shape;22;g2eb1ecce5f8_0_8"/>
          <p:cNvCxnSpPr/>
          <p:nvPr/>
        </p:nvCxnSpPr>
        <p:spPr>
          <a:xfrm>
            <a:off x="-3300" y="424700"/>
            <a:ext cx="9147300" cy="0"/>
          </a:xfrm>
          <a:prstGeom prst="straightConnector1">
            <a:avLst/>
          </a:prstGeom>
          <a:noFill/>
          <a:ln w="28575" cap="flat" cmpd="sng">
            <a:solidFill>
              <a:srgbClr val="F9B542"/>
            </a:solidFill>
            <a:prstDash val="solid"/>
            <a:round/>
            <a:headEnd type="none" w="med" len="med"/>
            <a:tailEnd type="none" w="med" len="med"/>
          </a:ln>
        </p:spPr>
      </p:cxnSp>
      <p:pic>
        <p:nvPicPr>
          <p:cNvPr id="23" name="Google Shape;23;g2eb1ecce5f8_0_8"/>
          <p:cNvPicPr preferRelativeResize="0"/>
          <p:nvPr/>
        </p:nvPicPr>
        <p:blipFill>
          <a:blip r:embed="rId2">
            <a:alphaModFix/>
          </a:blip>
          <a:stretch>
            <a:fillRect/>
          </a:stretch>
        </p:blipFill>
        <p:spPr>
          <a:xfrm>
            <a:off x="6600" y="0"/>
            <a:ext cx="9144000" cy="5143500"/>
          </a:xfrm>
          <a:prstGeom prst="rect">
            <a:avLst/>
          </a:prstGeom>
          <a:noFill/>
          <a:ln>
            <a:noFill/>
          </a:ln>
        </p:spPr>
      </p:pic>
      <p:cxnSp>
        <p:nvCxnSpPr>
          <p:cNvPr id="24" name="Google Shape;24;g2eb1ecce5f8_0_8"/>
          <p:cNvCxnSpPr/>
          <p:nvPr/>
        </p:nvCxnSpPr>
        <p:spPr>
          <a:xfrm>
            <a:off x="-3300" y="3426475"/>
            <a:ext cx="9152100" cy="1500"/>
          </a:xfrm>
          <a:prstGeom prst="straightConnector1">
            <a:avLst/>
          </a:prstGeom>
          <a:noFill/>
          <a:ln w="28575" cap="flat" cmpd="sng">
            <a:solidFill>
              <a:srgbClr val="F9B542"/>
            </a:solidFill>
            <a:prstDash val="solid"/>
            <a:round/>
            <a:headEnd type="none" w="med" len="med"/>
            <a:tailEnd type="none" w="med" len="med"/>
          </a:ln>
        </p:spPr>
      </p:cxnSp>
      <p:sp>
        <p:nvSpPr>
          <p:cNvPr id="25" name="Google Shape;25;g2eb1ecce5f8_0_8"/>
          <p:cNvSpPr txBox="1"/>
          <p:nvPr/>
        </p:nvSpPr>
        <p:spPr>
          <a:xfrm>
            <a:off x="452900" y="3489350"/>
            <a:ext cx="4575900" cy="125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26" name="Google Shape;26;g2eb1ecce5f8_0_8"/>
          <p:cNvSpPr txBox="1"/>
          <p:nvPr/>
        </p:nvSpPr>
        <p:spPr>
          <a:xfrm>
            <a:off x="5712050" y="3623288"/>
            <a:ext cx="3432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27" name="Google Shape;27;g2eb1ecce5f8_0_8"/>
          <p:cNvSpPr txBox="1"/>
          <p:nvPr/>
        </p:nvSpPr>
        <p:spPr>
          <a:xfrm>
            <a:off x="5712050" y="4227513"/>
            <a:ext cx="33615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cxnSp>
        <p:nvCxnSpPr>
          <p:cNvPr id="28" name="Google Shape;28;g2eb1ecce5f8_0_8"/>
          <p:cNvCxnSpPr/>
          <p:nvPr/>
        </p:nvCxnSpPr>
        <p:spPr>
          <a:xfrm flipH="1">
            <a:off x="5651275" y="3731450"/>
            <a:ext cx="4800" cy="775800"/>
          </a:xfrm>
          <a:prstGeom prst="straightConnector1">
            <a:avLst/>
          </a:prstGeom>
          <a:noFill/>
          <a:ln w="9525" cap="flat" cmpd="sng">
            <a:solidFill>
              <a:srgbClr val="F9AD1B"/>
            </a:solidFill>
            <a:prstDash val="solid"/>
            <a:round/>
            <a:headEnd type="none" w="med" len="med"/>
            <a:tailEnd type="none" w="med" len="med"/>
          </a:ln>
        </p:spPr>
      </p:cxnSp>
      <p:sp>
        <p:nvSpPr>
          <p:cNvPr id="29" name="Google Shape;29;g2eb1ecce5f8_0_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30"/>
        <p:cNvGrpSpPr/>
        <p:nvPr/>
      </p:nvGrpSpPr>
      <p:grpSpPr>
        <a:xfrm>
          <a:off x="0" y="0"/>
          <a:ext cx="0" cy="0"/>
          <a:chOff x="0" y="0"/>
          <a:chExt cx="0" cy="0"/>
        </a:xfrm>
      </p:grpSpPr>
      <p:pic>
        <p:nvPicPr>
          <p:cNvPr id="31" name="Google Shape;31;g2eb1ecce5f8_0_21"/>
          <p:cNvPicPr preferRelativeResize="0"/>
          <p:nvPr/>
        </p:nvPicPr>
        <p:blipFill>
          <a:blip r:embed="rId2">
            <a:alphaModFix/>
          </a:blip>
          <a:stretch>
            <a:fillRect/>
          </a:stretch>
        </p:blipFill>
        <p:spPr>
          <a:xfrm>
            <a:off x="0" y="0"/>
            <a:ext cx="9144000" cy="5143505"/>
          </a:xfrm>
          <a:prstGeom prst="rect">
            <a:avLst/>
          </a:prstGeom>
          <a:noFill/>
          <a:ln>
            <a:noFill/>
          </a:ln>
        </p:spPr>
      </p:pic>
      <p:sp>
        <p:nvSpPr>
          <p:cNvPr id="32" name="Google Shape;32;g2eb1ecce5f8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g2eb1ecce5f8_0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g2eb1ecce5f8_0_24"/>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 name="Google Shape;36;g2eb1ecce5f8_0_24"/>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sp>
        <p:nvSpPr>
          <p:cNvPr id="37" name="Google Shape;37;g2eb1ecce5f8_0_24"/>
          <p:cNvSpPr/>
          <p:nvPr/>
        </p:nvSpPr>
        <p:spPr>
          <a:xfrm>
            <a:off x="2738750" y="331500"/>
            <a:ext cx="6405300" cy="4804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8" name="Google Shape;38;g2eb1ecce5f8_0_24"/>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 name="Google Shape;39;g2eb1ecce5f8_0_24"/>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pic>
        <p:nvPicPr>
          <p:cNvPr id="40" name="Google Shape;40;g2eb1ecce5f8_0_24"/>
          <p:cNvPicPr preferRelativeResize="0"/>
          <p:nvPr/>
        </p:nvPicPr>
        <p:blipFill>
          <a:blip r:embed="rId2">
            <a:alphaModFix/>
          </a:blip>
          <a:stretch>
            <a:fillRect/>
          </a:stretch>
        </p:blipFill>
        <p:spPr>
          <a:xfrm>
            <a:off x="-2650" y="-8075"/>
            <a:ext cx="9153648" cy="5143500"/>
          </a:xfrm>
          <a:prstGeom prst="rect">
            <a:avLst/>
          </a:prstGeom>
          <a:noFill/>
          <a:ln>
            <a:noFill/>
          </a:ln>
        </p:spPr>
      </p:pic>
      <p:sp>
        <p:nvSpPr>
          <p:cNvPr id="41" name="Google Shape;41;g2eb1ecce5f8_0_24"/>
          <p:cNvSpPr txBox="1"/>
          <p:nvPr/>
        </p:nvSpPr>
        <p:spPr>
          <a:xfrm>
            <a:off x="163850" y="925800"/>
            <a:ext cx="2408400" cy="23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42" name="Google Shape;42;g2eb1ecce5f8_0_24"/>
          <p:cNvSpPr txBox="1"/>
          <p:nvPr/>
        </p:nvSpPr>
        <p:spPr>
          <a:xfrm>
            <a:off x="184550" y="3238150"/>
            <a:ext cx="18969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43" name="Google Shape;43;g2eb1ecce5f8_0_24"/>
          <p:cNvSpPr txBox="1"/>
          <p:nvPr/>
        </p:nvSpPr>
        <p:spPr>
          <a:xfrm>
            <a:off x="184550" y="4098200"/>
            <a:ext cx="17556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sp>
        <p:nvSpPr>
          <p:cNvPr id="44" name="Google Shape;44;g2eb1ecce5f8_0_24"/>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45"/>
        <p:cNvGrpSpPr/>
        <p:nvPr/>
      </p:nvGrpSpPr>
      <p:grpSpPr>
        <a:xfrm>
          <a:off x="0" y="0"/>
          <a:ext cx="0" cy="0"/>
          <a:chOff x="0" y="0"/>
          <a:chExt cx="0" cy="0"/>
        </a:xfrm>
      </p:grpSpPr>
      <p:sp>
        <p:nvSpPr>
          <p:cNvPr id="46" name="Google Shape;46;g2eb1ecce5f8_0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g2eb1ecce5f8_0_36"/>
          <p:cNvSpPr/>
          <p:nvPr/>
        </p:nvSpPr>
        <p:spPr>
          <a:xfrm>
            <a:off x="2738750" y="344550"/>
            <a:ext cx="6405300" cy="4791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48" name="Google Shape;48;g2eb1ecce5f8_0_36"/>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 name="Google Shape;49;g2eb1ecce5f8_0_36"/>
          <p:cNvPicPr preferRelativeResize="0"/>
          <p:nvPr/>
        </p:nvPicPr>
        <p:blipFill>
          <a:blip r:embed="rId2">
            <a:alphaModFix/>
          </a:blip>
          <a:stretch>
            <a:fillRect/>
          </a:stretch>
        </p:blipFill>
        <p:spPr>
          <a:xfrm>
            <a:off x="7000" y="-8075"/>
            <a:ext cx="9144000" cy="5143500"/>
          </a:xfrm>
          <a:prstGeom prst="rect">
            <a:avLst/>
          </a:prstGeom>
          <a:noFill/>
          <a:ln>
            <a:noFill/>
          </a:ln>
        </p:spPr>
      </p:pic>
      <p:sp>
        <p:nvSpPr>
          <p:cNvPr id="50" name="Google Shape;50;g2eb1ecce5f8_0_36"/>
          <p:cNvSpPr/>
          <p:nvPr/>
        </p:nvSpPr>
        <p:spPr>
          <a:xfrm>
            <a:off x="-2650" y="2247550"/>
            <a:ext cx="2741400" cy="24777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2eb1ecce5f8_0_36"/>
          <p:cNvSpPr txBox="1"/>
          <p:nvPr/>
        </p:nvSpPr>
        <p:spPr>
          <a:xfrm>
            <a:off x="1845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52" name="Google Shape;52;g2eb1ecce5f8_0_36"/>
          <p:cNvSpPr txBox="1"/>
          <p:nvPr/>
        </p:nvSpPr>
        <p:spPr>
          <a:xfrm>
            <a:off x="184550" y="3858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2023</a:t>
            </a:r>
            <a:endParaRPr sz="25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2024</a:t>
            </a:r>
            <a:endParaRPr sz="2500" b="1">
              <a:solidFill>
                <a:srgbClr val="FFFFFF"/>
              </a:solidFill>
              <a:latin typeface="Montserrat"/>
              <a:ea typeface="Montserrat"/>
              <a:cs typeface="Montserrat"/>
              <a:sym typeface="Montserrat"/>
            </a:endParaRPr>
          </a:p>
        </p:txBody>
      </p:sp>
      <p:cxnSp>
        <p:nvCxnSpPr>
          <p:cNvPr id="53" name="Google Shape;53;g2eb1ecce5f8_0_36"/>
          <p:cNvCxnSpPr/>
          <p:nvPr/>
        </p:nvCxnSpPr>
        <p:spPr>
          <a:xfrm>
            <a:off x="-76525" y="1360575"/>
            <a:ext cx="1262100" cy="0"/>
          </a:xfrm>
          <a:prstGeom prst="straightConnector1">
            <a:avLst/>
          </a:prstGeom>
          <a:noFill/>
          <a:ln w="28575" cap="flat" cmpd="sng">
            <a:solidFill>
              <a:srgbClr val="FFFFFF"/>
            </a:solidFill>
            <a:prstDash val="solid"/>
            <a:round/>
            <a:headEnd type="none" w="med" len="med"/>
            <a:tailEnd type="none" w="med" len="med"/>
          </a:ln>
        </p:spPr>
      </p:cxnSp>
      <p:sp>
        <p:nvSpPr>
          <p:cNvPr id="54" name="Google Shape;54;g2eb1ecce5f8_0_36"/>
          <p:cNvSpPr/>
          <p:nvPr/>
        </p:nvSpPr>
        <p:spPr>
          <a:xfrm>
            <a:off x="1185575" y="1203825"/>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g2eb1ecce5f8_0_36"/>
          <p:cNvSpPr txBox="1"/>
          <p:nvPr/>
        </p:nvSpPr>
        <p:spPr>
          <a:xfrm>
            <a:off x="1149350" y="1113425"/>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&lt;</a:t>
            </a:r>
            <a:endParaRPr sz="2000">
              <a:solidFill>
                <a:srgbClr val="FFFFFF"/>
              </a:solidFill>
            </a:endParaRPr>
          </a:p>
        </p:txBody>
      </p:sp>
      <p:cxnSp>
        <p:nvCxnSpPr>
          <p:cNvPr id="56" name="Google Shape;56;g2eb1ecce5f8_0_36"/>
          <p:cNvCxnSpPr/>
          <p:nvPr/>
        </p:nvCxnSpPr>
        <p:spPr>
          <a:xfrm>
            <a:off x="1281825" y="1358100"/>
            <a:ext cx="207600" cy="1500"/>
          </a:xfrm>
          <a:prstGeom prst="straightConnector1">
            <a:avLst/>
          </a:prstGeom>
          <a:noFill/>
          <a:ln w="28575" cap="flat" cmpd="sng">
            <a:solidFill>
              <a:srgbClr val="FFFFFF"/>
            </a:solidFill>
            <a:prstDash val="solid"/>
            <a:round/>
            <a:headEnd type="none" w="med" len="med"/>
            <a:tailEnd type="none" w="med" len="med"/>
          </a:ln>
        </p:spPr>
      </p:cxnSp>
      <p:sp>
        <p:nvSpPr>
          <p:cNvPr id="57" name="Google Shape;57;g2eb1ecce5f8_0_36"/>
          <p:cNvSpPr/>
          <p:nvPr/>
        </p:nvSpPr>
        <p:spPr>
          <a:xfrm>
            <a:off x="277825" y="1750525"/>
            <a:ext cx="8190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REVIEW</a:t>
            </a:r>
            <a:endParaRPr sz="1200">
              <a:solidFill>
                <a:schemeClr val="lt1"/>
              </a:solidFill>
              <a:latin typeface="Montserrat Light"/>
              <a:ea typeface="Montserrat Light"/>
              <a:cs typeface="Montserrat Light"/>
              <a:sym typeface="Montserrat Light"/>
            </a:endParaRPr>
          </a:p>
        </p:txBody>
      </p:sp>
      <p:cxnSp>
        <p:nvCxnSpPr>
          <p:cNvPr id="58" name="Google Shape;58;g2eb1ecce5f8_0_36"/>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sp>
        <p:nvSpPr>
          <p:cNvPr id="59" name="Google Shape;59;g2eb1ecce5f8_0_36"/>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60"/>
        <p:cNvGrpSpPr/>
        <p:nvPr/>
      </p:nvGrpSpPr>
      <p:grpSpPr>
        <a:xfrm>
          <a:off x="0" y="0"/>
          <a:ext cx="0" cy="0"/>
          <a:chOff x="0" y="0"/>
          <a:chExt cx="0" cy="0"/>
        </a:xfrm>
      </p:grpSpPr>
      <p:sp>
        <p:nvSpPr>
          <p:cNvPr id="61" name="Google Shape;61;g2eb1ecce5f8_0_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g2eb1ecce5f8_0_51"/>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g2eb1ecce5f8_0_51"/>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2eb1ecce5f8_0_51"/>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2eb1ecce5f8_0_51"/>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g2eb1ecce5f8_0_51"/>
          <p:cNvSpPr/>
          <p:nvPr/>
        </p:nvSpPr>
        <p:spPr>
          <a:xfrm>
            <a:off x="1725300" y="91700"/>
            <a:ext cx="5754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7" name="Google Shape;67;g2eb1ecce5f8_0_51"/>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68" name="Google Shape;68;g2eb1ecce5f8_0_51"/>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sp>
        <p:nvSpPr>
          <p:cNvPr id="69" name="Google Shape;69;g2eb1ecce5f8_0_51"/>
          <p:cNvSpPr/>
          <p:nvPr/>
        </p:nvSpPr>
        <p:spPr>
          <a:xfrm flipH="1">
            <a:off x="7788600" y="245775"/>
            <a:ext cx="13554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0" name="Google Shape;70;g2eb1ecce5f8_0_51"/>
          <p:cNvCxnSpPr/>
          <p:nvPr/>
        </p:nvCxnSpPr>
        <p:spPr>
          <a:xfrm flipH="1">
            <a:off x="7762325" y="354225"/>
            <a:ext cx="1327800" cy="4395600"/>
          </a:xfrm>
          <a:prstGeom prst="straightConnector1">
            <a:avLst/>
          </a:prstGeom>
          <a:noFill/>
          <a:ln w="28575" cap="flat" cmpd="sng">
            <a:solidFill>
              <a:srgbClr val="00ACEC"/>
            </a:solidFill>
            <a:prstDash val="solid"/>
            <a:round/>
            <a:headEnd type="none" w="med" len="med"/>
            <a:tailEnd type="none" w="med" len="med"/>
          </a:ln>
        </p:spPr>
      </p:cxnSp>
      <p:pic>
        <p:nvPicPr>
          <p:cNvPr id="71" name="Google Shape;71;g2eb1ecce5f8_0_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g2eb1ecce5f8_0_51"/>
          <p:cNvSpPr/>
          <p:nvPr/>
        </p:nvSpPr>
        <p:spPr>
          <a:xfrm>
            <a:off x="183400" y="2926050"/>
            <a:ext cx="2493600" cy="1442100"/>
          </a:xfrm>
          <a:prstGeom prst="rect">
            <a:avLst/>
          </a:prstGeom>
          <a:solidFill>
            <a:srgbClr val="F3F3F3"/>
          </a:solidFill>
          <a:ln w="28575"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PHOTO</a:t>
            </a:r>
            <a:endParaRPr/>
          </a:p>
        </p:txBody>
      </p:sp>
      <p:sp>
        <p:nvSpPr>
          <p:cNvPr id="73" name="Google Shape;73;g2eb1ecce5f8_0_51"/>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74" name="Google Shape;74;g2eb1ecce5f8_0_51"/>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sp>
        <p:nvSpPr>
          <p:cNvPr id="75" name="Google Shape;75;g2eb1ecce5f8_0_51"/>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cxnSp>
        <p:nvCxnSpPr>
          <p:cNvPr id="76" name="Google Shape;76;g2eb1ecce5f8_0_51"/>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77"/>
        <p:cNvGrpSpPr/>
        <p:nvPr/>
      </p:nvGrpSpPr>
      <p:grpSpPr>
        <a:xfrm>
          <a:off x="0" y="0"/>
          <a:ext cx="0" cy="0"/>
          <a:chOff x="0" y="0"/>
          <a:chExt cx="0" cy="0"/>
        </a:xfrm>
      </p:grpSpPr>
      <p:sp>
        <p:nvSpPr>
          <p:cNvPr id="78" name="Google Shape;78;g2eb1ecce5f8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g2eb1ecce5f8_0_68"/>
          <p:cNvSpPr/>
          <p:nvPr/>
        </p:nvSpPr>
        <p:spPr>
          <a:xfrm>
            <a:off x="0" y="344550"/>
            <a:ext cx="6400800" cy="4791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80" name="Google Shape;80;g2eb1ecce5f8_0_68"/>
          <p:cNvSpPr/>
          <p:nvPr/>
        </p:nvSpPr>
        <p:spPr>
          <a:xfrm>
            <a:off x="63981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1" name="Google Shape;81;g2eb1ecce5f8_0_68"/>
          <p:cNvPicPr preferRelativeResize="0"/>
          <p:nvPr/>
        </p:nvPicPr>
        <p:blipFill>
          <a:blip r:embed="rId2">
            <a:alphaModFix/>
          </a:blip>
          <a:stretch>
            <a:fillRect/>
          </a:stretch>
        </p:blipFill>
        <p:spPr>
          <a:xfrm>
            <a:off x="-2" y="-8075"/>
            <a:ext cx="9144000" cy="5143500"/>
          </a:xfrm>
          <a:prstGeom prst="rect">
            <a:avLst/>
          </a:prstGeom>
          <a:noFill/>
          <a:ln>
            <a:noFill/>
          </a:ln>
        </p:spPr>
      </p:pic>
      <p:sp>
        <p:nvSpPr>
          <p:cNvPr id="82" name="Google Shape;82;g2eb1ecce5f8_0_68"/>
          <p:cNvSpPr/>
          <p:nvPr/>
        </p:nvSpPr>
        <p:spPr>
          <a:xfrm>
            <a:off x="6398150" y="2247550"/>
            <a:ext cx="2741400" cy="24942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2eb1ecce5f8_0_68"/>
          <p:cNvSpPr txBox="1"/>
          <p:nvPr/>
        </p:nvSpPr>
        <p:spPr>
          <a:xfrm>
            <a:off x="65853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84" name="Google Shape;84;g2eb1ecce5f8_0_68"/>
          <p:cNvSpPr txBox="1"/>
          <p:nvPr/>
        </p:nvSpPr>
        <p:spPr>
          <a:xfrm>
            <a:off x="6661550" y="3900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2024</a:t>
            </a:r>
            <a:endParaRPr sz="2500">
              <a:solidFill>
                <a:srgbClr val="FFFFFF"/>
              </a:solidFill>
              <a:latin typeface="Montserrat Black"/>
              <a:ea typeface="Montserrat Black"/>
              <a:cs typeface="Montserrat Black"/>
              <a:sym typeface="Montserrat Black"/>
            </a:endParaRPr>
          </a:p>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2025</a:t>
            </a:r>
            <a:endParaRPr sz="2500">
              <a:solidFill>
                <a:srgbClr val="FFFFFF"/>
              </a:solidFill>
              <a:latin typeface="Montserrat Black"/>
              <a:ea typeface="Montserrat Black"/>
              <a:cs typeface="Montserrat Black"/>
              <a:sym typeface="Montserrat Black"/>
            </a:endParaRPr>
          </a:p>
        </p:txBody>
      </p:sp>
      <p:cxnSp>
        <p:nvCxnSpPr>
          <p:cNvPr id="85" name="Google Shape;85;g2eb1ecce5f8_0_68"/>
          <p:cNvCxnSpPr/>
          <p:nvPr/>
        </p:nvCxnSpPr>
        <p:spPr>
          <a:xfrm>
            <a:off x="6402225" y="1363050"/>
            <a:ext cx="1262100" cy="0"/>
          </a:xfrm>
          <a:prstGeom prst="straightConnector1">
            <a:avLst/>
          </a:prstGeom>
          <a:noFill/>
          <a:ln w="28575" cap="flat" cmpd="sng">
            <a:solidFill>
              <a:srgbClr val="FFFFFF"/>
            </a:solidFill>
            <a:prstDash val="solid"/>
            <a:round/>
            <a:headEnd type="none" w="med" len="med"/>
            <a:tailEnd type="none" w="med" len="med"/>
          </a:ln>
        </p:spPr>
      </p:cxnSp>
      <p:sp>
        <p:nvSpPr>
          <p:cNvPr id="86" name="Google Shape;86;g2eb1ecce5f8_0_68"/>
          <p:cNvSpPr/>
          <p:nvPr/>
        </p:nvSpPr>
        <p:spPr>
          <a:xfrm>
            <a:off x="7664325" y="1206300"/>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g2eb1ecce5f8_0_68"/>
          <p:cNvSpPr txBox="1"/>
          <p:nvPr/>
        </p:nvSpPr>
        <p:spPr>
          <a:xfrm>
            <a:off x="7684375" y="1115900"/>
            <a:ext cx="4242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&gt;</a:t>
            </a:r>
            <a:endParaRPr sz="2000">
              <a:solidFill>
                <a:srgbClr val="FFFFFF"/>
              </a:solidFill>
            </a:endParaRPr>
          </a:p>
        </p:txBody>
      </p:sp>
      <p:cxnSp>
        <p:nvCxnSpPr>
          <p:cNvPr id="88" name="Google Shape;88;g2eb1ecce5f8_0_68"/>
          <p:cNvCxnSpPr/>
          <p:nvPr/>
        </p:nvCxnSpPr>
        <p:spPr>
          <a:xfrm rot="10800000" flipH="1">
            <a:off x="7664975" y="1360250"/>
            <a:ext cx="230400" cy="3300"/>
          </a:xfrm>
          <a:prstGeom prst="straightConnector1">
            <a:avLst/>
          </a:prstGeom>
          <a:noFill/>
          <a:ln w="28575" cap="flat" cmpd="sng">
            <a:solidFill>
              <a:srgbClr val="FFFFFF"/>
            </a:solidFill>
            <a:prstDash val="solid"/>
            <a:round/>
            <a:headEnd type="none" w="med" len="med"/>
            <a:tailEnd type="none" w="med" len="med"/>
          </a:ln>
        </p:spPr>
      </p:cxnSp>
      <p:sp>
        <p:nvSpPr>
          <p:cNvPr id="89" name="Google Shape;89;g2eb1ecce5f8_0_68"/>
          <p:cNvSpPr/>
          <p:nvPr/>
        </p:nvSpPr>
        <p:spPr>
          <a:xfrm>
            <a:off x="6661550" y="1750525"/>
            <a:ext cx="10227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Montserrat Light"/>
                <a:ea typeface="Montserrat Light"/>
                <a:cs typeface="Montserrat Light"/>
                <a:sym typeface="Montserrat Light"/>
              </a:rPr>
              <a:t>FORWARD</a:t>
            </a:r>
            <a:endParaRPr sz="1200">
              <a:solidFill>
                <a:srgbClr val="FFFFFF"/>
              </a:solidFill>
              <a:latin typeface="Montserrat Light"/>
              <a:ea typeface="Montserrat Light"/>
              <a:cs typeface="Montserrat Light"/>
              <a:sym typeface="Montserrat Light"/>
            </a:endParaRPr>
          </a:p>
        </p:txBody>
      </p:sp>
      <p:cxnSp>
        <p:nvCxnSpPr>
          <p:cNvPr id="90" name="Google Shape;90;g2eb1ecce5f8_0_68"/>
          <p:cNvCxnSpPr/>
          <p:nvPr/>
        </p:nvCxnSpPr>
        <p:spPr>
          <a:xfrm>
            <a:off x="6396350" y="393000"/>
            <a:ext cx="6600" cy="4369500"/>
          </a:xfrm>
          <a:prstGeom prst="straightConnector1">
            <a:avLst/>
          </a:prstGeom>
          <a:noFill/>
          <a:ln w="28575" cap="flat" cmpd="sng">
            <a:solidFill>
              <a:srgbClr val="00ACEC"/>
            </a:solidFill>
            <a:prstDash val="solid"/>
            <a:round/>
            <a:headEnd type="none" w="med" len="med"/>
            <a:tailEnd type="none" w="med" len="med"/>
          </a:ln>
        </p:spPr>
      </p:cxnSp>
      <p:sp>
        <p:nvSpPr>
          <p:cNvPr id="91" name="Google Shape;91;g2eb1ecce5f8_0_6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92"/>
        <p:cNvGrpSpPr/>
        <p:nvPr/>
      </p:nvGrpSpPr>
      <p:grpSpPr>
        <a:xfrm>
          <a:off x="0" y="0"/>
          <a:ext cx="0" cy="0"/>
          <a:chOff x="0" y="0"/>
          <a:chExt cx="0" cy="0"/>
        </a:xfrm>
      </p:grpSpPr>
      <p:sp>
        <p:nvSpPr>
          <p:cNvPr id="93" name="Google Shape;93;g2eb1ecce5f8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g2eb1ecce5f8_0_83"/>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2eb1ecce5f8_0_83"/>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2eb1ecce5f8_0_83"/>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2eb1ecce5f8_0_83"/>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2eb1ecce5f8_0_83"/>
          <p:cNvSpPr/>
          <p:nvPr/>
        </p:nvSpPr>
        <p:spPr>
          <a:xfrm>
            <a:off x="1702200" y="91700"/>
            <a:ext cx="5985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9" name="Google Shape;99;g2eb1ecce5f8_0_83"/>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100" name="Google Shape;100;g2eb1ecce5f8_0_83"/>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pic>
        <p:nvPicPr>
          <p:cNvPr id="101" name="Google Shape;101;g2eb1ecce5f8_0_83"/>
          <p:cNvPicPr preferRelativeResize="0"/>
          <p:nvPr/>
        </p:nvPicPr>
        <p:blipFill>
          <a:blip r:embed="rId2">
            <a:alphaModFix/>
          </a:blip>
          <a:stretch>
            <a:fillRect/>
          </a:stretch>
        </p:blipFill>
        <p:spPr>
          <a:xfrm>
            <a:off x="-1388" y="0"/>
            <a:ext cx="9146774" cy="5143500"/>
          </a:xfrm>
          <a:prstGeom prst="rect">
            <a:avLst/>
          </a:prstGeom>
          <a:noFill/>
          <a:ln>
            <a:noFill/>
          </a:ln>
        </p:spPr>
      </p:pic>
      <p:sp>
        <p:nvSpPr>
          <p:cNvPr id="102" name="Google Shape;102;g2eb1ecce5f8_0_83"/>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103" name="Google Shape;103;g2eb1ecce5f8_0_83"/>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cxnSp>
        <p:nvCxnSpPr>
          <p:cNvPr id="104" name="Google Shape;104;g2eb1ecce5f8_0_83"/>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05"/>
        <p:cNvGrpSpPr/>
        <p:nvPr/>
      </p:nvGrpSpPr>
      <p:grpSpPr>
        <a:xfrm>
          <a:off x="0" y="0"/>
          <a:ext cx="0" cy="0"/>
          <a:chOff x="0" y="0"/>
          <a:chExt cx="0" cy="0"/>
        </a:xfrm>
      </p:grpSpPr>
      <p:sp>
        <p:nvSpPr>
          <p:cNvPr id="106" name="Google Shape;106;g2eb1ecce5f8_0_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eb1ecce5f8_0_96"/>
          <p:cNvSpPr/>
          <p:nvPr/>
        </p:nvSpPr>
        <p:spPr>
          <a:xfrm>
            <a:off x="4542600" y="8325"/>
            <a:ext cx="4598700" cy="47589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108" name="Google Shape;108;g2eb1ecce5f8_0_96"/>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g2eb1ecce5f8_0_96"/>
          <p:cNvSpPr/>
          <p:nvPr/>
        </p:nvSpPr>
        <p:spPr>
          <a:xfrm flipH="1">
            <a:off x="7752350" y="274600"/>
            <a:ext cx="13890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2eb1ecce5f8_0_96"/>
          <p:cNvSpPr/>
          <p:nvPr/>
        </p:nvSpPr>
        <p:spPr>
          <a:xfrm>
            <a:off x="0" y="-8075"/>
            <a:ext cx="4542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1" name="Google Shape;111;g2eb1ecce5f8_0_96"/>
          <p:cNvCxnSpPr/>
          <p:nvPr/>
        </p:nvCxnSpPr>
        <p:spPr>
          <a:xfrm flipH="1">
            <a:off x="4524550" y="382688"/>
            <a:ext cx="18000" cy="4362000"/>
          </a:xfrm>
          <a:prstGeom prst="straightConnector1">
            <a:avLst/>
          </a:prstGeom>
          <a:noFill/>
          <a:ln w="28575" cap="flat" cmpd="sng">
            <a:solidFill>
              <a:srgbClr val="06AEEF"/>
            </a:solidFill>
            <a:prstDash val="solid"/>
            <a:round/>
            <a:headEnd type="none" w="med" len="med"/>
            <a:tailEnd type="none" w="med" len="med"/>
          </a:ln>
        </p:spPr>
      </p:cxnSp>
      <p:pic>
        <p:nvPicPr>
          <p:cNvPr id="112" name="Google Shape;112;g2eb1ecce5f8_0_96"/>
          <p:cNvPicPr preferRelativeResize="0"/>
          <p:nvPr/>
        </p:nvPicPr>
        <p:blipFill>
          <a:blip r:embed="rId2">
            <a:alphaModFix/>
          </a:blip>
          <a:stretch>
            <a:fillRect/>
          </a:stretch>
        </p:blipFill>
        <p:spPr>
          <a:xfrm>
            <a:off x="-2650" y="-2650"/>
            <a:ext cx="9144000" cy="5143500"/>
          </a:xfrm>
          <a:prstGeom prst="rect">
            <a:avLst/>
          </a:prstGeom>
          <a:noFill/>
          <a:ln>
            <a:noFill/>
          </a:ln>
        </p:spPr>
      </p:pic>
      <p:sp>
        <p:nvSpPr>
          <p:cNvPr id="113" name="Google Shape;113;g2eb1ecce5f8_0_96"/>
          <p:cNvSpPr txBox="1"/>
          <p:nvPr/>
        </p:nvSpPr>
        <p:spPr>
          <a:xfrm>
            <a:off x="360950" y="1435350"/>
            <a:ext cx="3979500" cy="32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b="1">
                <a:solidFill>
                  <a:schemeClr val="dk1"/>
                </a:solidFill>
                <a:highlight>
                  <a:srgbClr val="FFFFFF"/>
                </a:highlight>
                <a:latin typeface="Montserrat"/>
                <a:ea typeface="Montserrat"/>
                <a:cs typeface="Montserrat"/>
                <a:sym typeface="Montserrat"/>
              </a:rPr>
              <a:t>Text</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1 </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2</a:t>
            </a:r>
            <a:endParaRPr sz="13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p:txBody>
      </p:sp>
      <p:sp>
        <p:nvSpPr>
          <p:cNvPr id="114" name="Google Shape;114;g2eb1ecce5f8_0_96"/>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sp>
        <p:nvSpPr>
          <p:cNvPr id="115" name="Google Shape;115;g2eb1ecce5f8_0_96"/>
          <p:cNvSpPr txBox="1"/>
          <p:nvPr/>
        </p:nvSpPr>
        <p:spPr>
          <a:xfrm>
            <a:off x="314925" y="894900"/>
            <a:ext cx="38031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 IN ALL CAPS</a:t>
            </a:r>
            <a:endParaRPr sz="2100">
              <a:latin typeface="Montserrat Black"/>
              <a:ea typeface="Montserrat Black"/>
              <a:cs typeface="Montserrat Black"/>
              <a:sym typeface="Montserrat Black"/>
            </a:endParaRPr>
          </a:p>
        </p:txBody>
      </p:sp>
      <p:cxnSp>
        <p:nvCxnSpPr>
          <p:cNvPr id="116" name="Google Shape;116;g2eb1ecce5f8_0_96"/>
          <p:cNvCxnSpPr/>
          <p:nvPr/>
        </p:nvCxnSpPr>
        <p:spPr>
          <a:xfrm>
            <a:off x="360950" y="1337150"/>
            <a:ext cx="3872100" cy="0"/>
          </a:xfrm>
          <a:prstGeom prst="straightConnector1">
            <a:avLst/>
          </a:prstGeom>
          <a:noFill/>
          <a:ln w="28575" cap="flat" cmpd="sng">
            <a:solidFill>
              <a:schemeClr val="dk2"/>
            </a:solidFill>
            <a:prstDash val="solid"/>
            <a:round/>
            <a:headEnd type="none" w="med" len="med"/>
            <a:tailEnd type="none" w="med" len="med"/>
          </a:ln>
        </p:spPr>
      </p:cxnSp>
      <p:cxnSp>
        <p:nvCxnSpPr>
          <p:cNvPr id="117" name="Google Shape;117;g2eb1ecce5f8_0_96"/>
          <p:cNvCxnSpPr/>
          <p:nvPr/>
        </p:nvCxnSpPr>
        <p:spPr>
          <a:xfrm flipH="1">
            <a:off x="7762250" y="369225"/>
            <a:ext cx="1329300" cy="4380900"/>
          </a:xfrm>
          <a:prstGeom prst="straightConnector1">
            <a:avLst/>
          </a:prstGeom>
          <a:noFill/>
          <a:ln w="28575" cap="flat" cmpd="sng">
            <a:solidFill>
              <a:srgbClr val="00ACE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0" y="1838625"/>
            <a:ext cx="9144000" cy="8889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rgbClr val="002060"/>
              </a:buClr>
              <a:buSzPts val="5000"/>
              <a:buFont typeface="Times New Roman"/>
              <a:buNone/>
            </a:pPr>
            <a:r>
              <a:rPr lang="en-US" sz="5000" b="1">
                <a:solidFill>
                  <a:srgbClr val="0B5394"/>
                </a:solidFill>
                <a:latin typeface="Trebuchet MS"/>
                <a:ea typeface="Trebuchet MS"/>
                <a:cs typeface="Trebuchet MS"/>
                <a:sym typeface="Trebuchet MS"/>
              </a:rPr>
              <a:t>Reunião Anual do </a:t>
            </a:r>
            <a:r>
              <a:rPr lang="en-US" sz="5000" b="1" i="1">
                <a:solidFill>
                  <a:srgbClr val="0B5394"/>
                </a:solidFill>
                <a:latin typeface="Trebuchet MS"/>
                <a:ea typeface="Trebuchet MS"/>
                <a:cs typeface="Trebuchet MS"/>
                <a:sym typeface="Trebuchet MS"/>
              </a:rPr>
              <a:t>Title</a:t>
            </a:r>
            <a:r>
              <a:rPr lang="en-US" sz="5000" b="1">
                <a:solidFill>
                  <a:srgbClr val="0B5394"/>
                </a:solidFill>
                <a:latin typeface="Trebuchet MS"/>
                <a:ea typeface="Trebuchet MS"/>
                <a:cs typeface="Trebuchet MS"/>
                <a:sym typeface="Trebuchet MS"/>
              </a:rPr>
              <a:t> I </a:t>
            </a:r>
            <a:endParaRPr sz="5000">
              <a:solidFill>
                <a:srgbClr val="0B5394"/>
              </a:solidFill>
              <a:latin typeface="Trebuchet MS"/>
              <a:ea typeface="Trebuchet MS"/>
              <a:cs typeface="Trebuchet MS"/>
              <a:sym typeface="Trebuchet MS"/>
            </a:endParaRPr>
          </a:p>
        </p:txBody>
      </p:sp>
      <p:sp>
        <p:nvSpPr>
          <p:cNvPr id="182" name="Google Shape;182;p1"/>
          <p:cNvSpPr txBox="1">
            <a:spLocks noGrp="1"/>
          </p:cNvSpPr>
          <p:nvPr>
            <p:ph type="subTitle" idx="1"/>
          </p:nvPr>
        </p:nvSpPr>
        <p:spPr>
          <a:xfrm>
            <a:off x="1650724" y="3103400"/>
            <a:ext cx="6157500" cy="95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US" sz="2400" b="1" i="1">
                <a:solidFill>
                  <a:schemeClr val="dk1"/>
                </a:solidFill>
                <a:latin typeface="Trebuchet MS"/>
                <a:ea typeface="Trebuchet MS"/>
                <a:cs typeface="Trebuchet MS"/>
                <a:sym typeface="Trebuchet MS"/>
              </a:rPr>
              <a:t>Uma Apresentação Colaborativa entre o</a:t>
            </a:r>
            <a:endParaRPr sz="2400" b="1" i="1">
              <a:latin typeface="Trebuchet MS"/>
              <a:ea typeface="Trebuchet MS"/>
              <a:cs typeface="Trebuchet MS"/>
              <a:sym typeface="Trebuchet MS"/>
            </a:endParaRPr>
          </a:p>
          <a:p>
            <a:pPr marL="0" lvl="0" indent="0" algn="ctr" rtl="0">
              <a:lnSpc>
                <a:spcPct val="100000"/>
              </a:lnSpc>
              <a:spcBef>
                <a:spcPts val="480"/>
              </a:spcBef>
              <a:spcAft>
                <a:spcPts val="0"/>
              </a:spcAft>
              <a:buClr>
                <a:schemeClr val="dk1"/>
              </a:buClr>
              <a:buSzPts val="2400"/>
              <a:buNone/>
            </a:pPr>
            <a:r>
              <a:rPr lang="en-US" sz="2400" b="1" i="1">
                <a:solidFill>
                  <a:schemeClr val="dk1"/>
                </a:solidFill>
                <a:latin typeface="Trebuchet MS"/>
                <a:ea typeface="Trebuchet MS"/>
                <a:cs typeface="Trebuchet MS"/>
                <a:sym typeface="Trebuchet MS"/>
              </a:rPr>
              <a:t>Departamento de Programas Federais e Estaduais e Escolas do Title I</a:t>
            </a:r>
            <a:endParaRPr sz="2400" b="1" i="1">
              <a:latin typeface="Trebuchet MS"/>
              <a:ea typeface="Trebuchet MS"/>
              <a:cs typeface="Trebuchet MS"/>
              <a:sym typeface="Trebuchet MS"/>
            </a:endParaRPr>
          </a:p>
          <a:p>
            <a:pPr marL="0" lvl="0" indent="0" algn="r" rtl="0">
              <a:lnSpc>
                <a:spcPct val="100000"/>
              </a:lnSpc>
              <a:spcBef>
                <a:spcPts val="640"/>
              </a:spcBef>
              <a:spcAft>
                <a:spcPts val="0"/>
              </a:spcAft>
              <a:buClr>
                <a:srgbClr val="888888"/>
              </a:buClr>
              <a:buSzPts val="3200"/>
              <a:buNone/>
            </a:pPr>
            <a:endParaRPr/>
          </a:p>
        </p:txBody>
      </p:sp>
      <p:sp>
        <p:nvSpPr>
          <p:cNvPr id="183" name="Google Shape;183;p1"/>
          <p:cNvSpPr txBox="1"/>
          <p:nvPr/>
        </p:nvSpPr>
        <p:spPr>
          <a:xfrm>
            <a:off x="6017155" y="32175"/>
            <a:ext cx="2150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Trebuchet MS"/>
                <a:ea typeface="Trebuchet MS"/>
                <a:cs typeface="Trebuchet MS"/>
                <a:sym typeface="Trebuchet MS"/>
              </a:rPr>
              <a:t>Portuguese version</a:t>
            </a:r>
            <a:endParaRPr sz="1600" b="0" i="0" u="none" strike="noStrike" cap="none">
              <a:solidFill>
                <a:srgbClr val="FFFFFF"/>
              </a:solidFill>
              <a:latin typeface="Trebuchet MS"/>
              <a:ea typeface="Trebuchet MS"/>
              <a:cs typeface="Trebuchet MS"/>
              <a:sym typeface="Trebuchet MS"/>
            </a:endParaRPr>
          </a:p>
        </p:txBody>
      </p:sp>
      <p:sp>
        <p:nvSpPr>
          <p:cNvPr id="185" name="Google Shape;185;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body" idx="1"/>
          </p:nvPr>
        </p:nvSpPr>
        <p:spPr>
          <a:xfrm>
            <a:off x="753534" y="10474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000000"/>
              </a:buClr>
              <a:buSzPts val="2800"/>
              <a:buNone/>
            </a:pPr>
            <a:r>
              <a:rPr lang="en-US" sz="2000">
                <a:latin typeface="Trebuchet MS"/>
                <a:ea typeface="Trebuchet MS"/>
                <a:cs typeface="Trebuchet MS"/>
                <a:sym typeface="Trebuchet MS"/>
              </a:rPr>
              <a:t>Para cumprir com o nosso resultado esperado, estamos usando a verba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deste ano nas seguintes áreas:</a:t>
            </a:r>
            <a:endParaRPr sz="2000">
              <a:latin typeface="Trebuchet MS"/>
              <a:ea typeface="Trebuchet MS"/>
              <a:cs typeface="Trebuchet MS"/>
              <a:sym typeface="Trebuchet MS"/>
            </a:endParaRPr>
          </a:p>
        </p:txBody>
      </p:sp>
      <p:sp>
        <p:nvSpPr>
          <p:cNvPr id="270" name="Google Shape;270;p10"/>
          <p:cNvSpPr txBox="1">
            <a:spLocks noGrp="1"/>
          </p:cNvSpPr>
          <p:nvPr>
            <p:ph type="body" idx="2"/>
          </p:nvPr>
        </p:nvSpPr>
        <p:spPr>
          <a:xfrm>
            <a:off x="457200" y="1644524"/>
            <a:ext cx="8229600" cy="2778900"/>
          </a:xfrm>
          <a:prstGeom prst="rect">
            <a:avLst/>
          </a:prstGeom>
          <a:noFill/>
          <a:ln>
            <a:noFill/>
          </a:ln>
        </p:spPr>
        <p:txBody>
          <a:bodyPr spcFirstLastPara="1" wrap="square" lIns="91425" tIns="45700" rIns="91425" bIns="45700" anchor="t" anchorCtr="0">
            <a:noAutofit/>
          </a:bodyPr>
          <a:lstStyle/>
          <a:p>
            <a:pPr marL="342900" lvl="0" indent="-316230" algn="l" rtl="0">
              <a:lnSpc>
                <a:spcPct val="100000"/>
              </a:lnSpc>
              <a:spcBef>
                <a:spcPts val="0"/>
              </a:spcBef>
              <a:spcAft>
                <a:spcPts val="0"/>
              </a:spcAft>
              <a:buClr>
                <a:schemeClr val="dk1"/>
              </a:buClr>
              <a:buSzPts val="1800"/>
              <a:buFont typeface="Trebuchet MS"/>
              <a:buChar char="●"/>
            </a:pPr>
            <a:r>
              <a:rPr lang="en-US" sz="1800" b="1" dirty="0" err="1">
                <a:latin typeface="Trebuchet MS"/>
                <a:ea typeface="Trebuchet MS"/>
                <a:cs typeface="Trebuchet MS"/>
                <a:sym typeface="Trebuchet MS"/>
              </a:rPr>
              <a:t>Participação</a:t>
            </a:r>
            <a:r>
              <a:rPr lang="en-US" sz="1800" b="1" dirty="0">
                <a:latin typeface="Trebuchet MS"/>
                <a:ea typeface="Trebuchet MS"/>
                <a:cs typeface="Trebuchet MS"/>
                <a:sym typeface="Trebuchet MS"/>
              </a:rPr>
              <a:t> dos Pais-</a:t>
            </a:r>
            <a:r>
              <a:rPr lang="en-US" sz="1800" b="1" dirty="0" err="1">
                <a:latin typeface="Trebuchet MS"/>
                <a:ea typeface="Trebuchet MS"/>
                <a:cs typeface="Trebuchet MS"/>
                <a:sym typeface="Trebuchet MS"/>
              </a:rPr>
              <a:t>Família</a:t>
            </a:r>
            <a:endParaRPr sz="1800" b="1" dirty="0">
              <a:latin typeface="Trebuchet MS"/>
              <a:ea typeface="Trebuchet MS"/>
              <a:cs typeface="Trebuchet MS"/>
              <a:sym typeface="Trebuchet MS"/>
            </a:endParaRPr>
          </a:p>
          <a:p>
            <a:pPr marL="742950" lvl="1" indent="-246380" algn="l" rtl="0">
              <a:lnSpc>
                <a:spcPct val="100000"/>
              </a:lnSpc>
              <a:spcBef>
                <a:spcPts val="444"/>
              </a:spcBef>
              <a:spcAft>
                <a:spcPts val="0"/>
              </a:spcAft>
              <a:buClr>
                <a:schemeClr val="dk1"/>
              </a:buClr>
              <a:buSzPts val="1600"/>
              <a:buFont typeface="Trebuchet MS"/>
              <a:buChar char="•"/>
            </a:pPr>
            <a:r>
              <a:rPr lang="en-US" sz="1600" u="sng" dirty="0" err="1">
                <a:latin typeface="Trebuchet MS"/>
                <a:ea typeface="Trebuchet MS"/>
                <a:cs typeface="Trebuchet MS"/>
                <a:sym typeface="Trebuchet MS"/>
              </a:rPr>
              <a:t>Treinamentos</a:t>
            </a:r>
            <a:r>
              <a:rPr lang="en-US" sz="1600" u="sng" dirty="0">
                <a:latin typeface="Trebuchet MS"/>
                <a:ea typeface="Trebuchet MS"/>
                <a:cs typeface="Trebuchet MS"/>
                <a:sym typeface="Trebuchet MS"/>
              </a:rPr>
              <a:t> para Pais-</a:t>
            </a:r>
            <a:r>
              <a:rPr lang="en-US" sz="1600" u="sng" dirty="0" err="1">
                <a:latin typeface="Trebuchet MS"/>
                <a:ea typeface="Trebuchet MS"/>
                <a:cs typeface="Trebuchet MS"/>
                <a:sym typeface="Trebuchet MS"/>
              </a:rPr>
              <a:t>Família</a:t>
            </a:r>
            <a:endParaRPr sz="1600" u="sng" dirty="0">
              <a:latin typeface="Trebuchet MS"/>
              <a:ea typeface="Trebuchet MS"/>
              <a:cs typeface="Trebuchet MS"/>
              <a:sym typeface="Trebuchet MS"/>
            </a:endParaRPr>
          </a:p>
          <a:p>
            <a:pPr marL="457200" lvl="0" indent="-114300" algn="l" rtl="0">
              <a:lnSpc>
                <a:spcPct val="100000"/>
              </a:lnSpc>
              <a:spcBef>
                <a:spcPts val="444"/>
              </a:spcBef>
              <a:spcAft>
                <a:spcPts val="0"/>
              </a:spcAft>
              <a:buClr>
                <a:schemeClr val="dk1"/>
              </a:buClr>
              <a:buSzPts val="2400"/>
              <a:buNone/>
            </a:pPr>
            <a:r>
              <a:rPr lang="en-US" sz="1600" dirty="0">
                <a:latin typeface="Trebuchet MS"/>
                <a:ea typeface="Trebuchet MS"/>
                <a:cs typeface="Trebuchet MS"/>
                <a:sym typeface="Trebuchet MS"/>
              </a:rPr>
              <a:t>	    </a:t>
            </a:r>
            <a:r>
              <a:rPr lang="en-US" sz="1600" i="1" dirty="0">
                <a:latin typeface="Trebuchet MS"/>
                <a:ea typeface="Trebuchet MS"/>
                <a:cs typeface="Trebuchet MS"/>
                <a:sym typeface="Trebuchet MS"/>
              </a:rPr>
              <a:t>Como a </a:t>
            </a:r>
            <a:r>
              <a:rPr lang="en-US" sz="1600" i="1" dirty="0" err="1">
                <a:latin typeface="Trebuchet MS"/>
                <a:ea typeface="Trebuchet MS"/>
                <a:cs typeface="Trebuchet MS"/>
                <a:sym typeface="Trebuchet MS"/>
              </a:rPr>
              <a:t>escola</a:t>
            </a:r>
            <a:r>
              <a:rPr lang="en-US" sz="1600" i="1" dirty="0">
                <a:latin typeface="Trebuchet MS"/>
                <a:ea typeface="Trebuchet MS"/>
                <a:cs typeface="Trebuchet MS"/>
                <a:sym typeface="Trebuchet MS"/>
              </a:rPr>
              <a:t> </a:t>
            </a:r>
            <a:r>
              <a:rPr lang="en-US" sz="1600" i="1" dirty="0" err="1">
                <a:latin typeface="Trebuchet MS"/>
                <a:ea typeface="Trebuchet MS"/>
                <a:cs typeface="Trebuchet MS"/>
                <a:sym typeface="Trebuchet MS"/>
              </a:rPr>
              <a:t>aumentará</a:t>
            </a:r>
            <a:r>
              <a:rPr lang="en-US" sz="1600" i="1" dirty="0">
                <a:latin typeface="Trebuchet MS"/>
                <a:ea typeface="Trebuchet MS"/>
                <a:cs typeface="Trebuchet MS"/>
                <a:sym typeface="Trebuchet MS"/>
              </a:rPr>
              <a:t> a </a:t>
            </a:r>
            <a:r>
              <a:rPr lang="en-US" sz="1600" i="1" dirty="0" err="1">
                <a:latin typeface="Trebuchet MS"/>
                <a:ea typeface="Trebuchet MS"/>
                <a:cs typeface="Trebuchet MS"/>
                <a:sym typeface="Trebuchet MS"/>
              </a:rPr>
              <a:t>comunicação</a:t>
            </a:r>
            <a:r>
              <a:rPr lang="en-US" sz="1600" i="1" dirty="0">
                <a:latin typeface="Trebuchet MS"/>
                <a:ea typeface="Trebuchet MS"/>
                <a:cs typeface="Trebuchet MS"/>
                <a:sym typeface="Trebuchet MS"/>
              </a:rPr>
              <a:t> entre a </a:t>
            </a:r>
            <a:r>
              <a:rPr lang="en-US" sz="1600" i="1" dirty="0" err="1">
                <a:latin typeface="Trebuchet MS"/>
                <a:ea typeface="Trebuchet MS"/>
                <a:cs typeface="Trebuchet MS"/>
                <a:sym typeface="Trebuchet MS"/>
              </a:rPr>
              <a:t>escola</a:t>
            </a:r>
            <a:r>
              <a:rPr lang="en-US" sz="1600" i="1" dirty="0">
                <a:latin typeface="Trebuchet MS"/>
                <a:ea typeface="Trebuchet MS"/>
                <a:cs typeface="Trebuchet MS"/>
                <a:sym typeface="Trebuchet MS"/>
              </a:rPr>
              <a:t> e o lar?                                                                                                                                                          </a:t>
            </a:r>
            <a:endParaRPr sz="1600" dirty="0">
              <a:latin typeface="Trebuchet MS"/>
              <a:ea typeface="Trebuchet MS"/>
              <a:cs typeface="Trebuchet MS"/>
              <a:sym typeface="Trebuchet MS"/>
            </a:endParaRPr>
          </a:p>
          <a:p>
            <a:pPr marL="342900" lvl="0" indent="-316230" algn="l" rtl="0">
              <a:lnSpc>
                <a:spcPct val="100000"/>
              </a:lnSpc>
              <a:spcBef>
                <a:spcPts val="444"/>
              </a:spcBef>
              <a:spcAft>
                <a:spcPts val="0"/>
              </a:spcAft>
              <a:buClr>
                <a:schemeClr val="dk1"/>
              </a:buClr>
              <a:buSzPts val="1800"/>
              <a:buFont typeface="Trebuchet MS"/>
              <a:buChar char="●"/>
            </a:pPr>
            <a:r>
              <a:rPr lang="en-US" sz="1800" b="1" dirty="0" err="1">
                <a:latin typeface="Trebuchet MS"/>
                <a:ea typeface="Trebuchet MS"/>
                <a:cs typeface="Trebuchet MS"/>
                <a:sym typeface="Trebuchet MS"/>
              </a:rPr>
              <a:t>Desenvolvimento</a:t>
            </a:r>
            <a:r>
              <a:rPr lang="en-US" sz="1800" b="1" dirty="0">
                <a:latin typeface="Trebuchet MS"/>
                <a:ea typeface="Trebuchet MS"/>
                <a:cs typeface="Trebuchet MS"/>
                <a:sym typeface="Trebuchet MS"/>
              </a:rPr>
              <a:t> </a:t>
            </a:r>
            <a:r>
              <a:rPr lang="en-US" sz="1800" b="1" dirty="0" err="1">
                <a:latin typeface="Trebuchet MS"/>
                <a:ea typeface="Trebuchet MS"/>
                <a:cs typeface="Trebuchet MS"/>
                <a:sym typeface="Trebuchet MS"/>
              </a:rPr>
              <a:t>Profissional</a:t>
            </a:r>
            <a:endParaRPr sz="1800" b="1" dirty="0">
              <a:latin typeface="Trebuchet MS"/>
              <a:ea typeface="Trebuchet MS"/>
              <a:cs typeface="Trebuchet MS"/>
              <a:sym typeface="Trebuchet MS"/>
            </a:endParaRPr>
          </a:p>
        </p:txBody>
      </p:sp>
      <p:sp>
        <p:nvSpPr>
          <p:cNvPr id="271" name="Google Shape;271;p10"/>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Foco do </a:t>
            </a:r>
            <a:r>
              <a:rPr lang="en-US" sz="3000" b="1" i="1">
                <a:latin typeface="Trebuchet MS"/>
                <a:ea typeface="Trebuchet MS"/>
                <a:cs typeface="Trebuchet MS"/>
                <a:sym typeface="Trebuchet MS"/>
              </a:rPr>
              <a:t>Title</a:t>
            </a:r>
            <a:r>
              <a:rPr lang="en-US" sz="3000" b="1">
                <a:latin typeface="Trebuchet MS"/>
                <a:ea typeface="Trebuchet MS"/>
                <a:cs typeface="Trebuchet MS"/>
                <a:sym typeface="Trebuchet MS"/>
              </a:rPr>
              <a:t> I</a:t>
            </a:r>
            <a:endParaRPr sz="3000">
              <a:latin typeface="Trebuchet MS"/>
              <a:ea typeface="Trebuchet MS"/>
              <a:cs typeface="Trebuchet MS"/>
              <a:sym typeface="Trebuchet MS"/>
            </a:endParaRPr>
          </a:p>
        </p:txBody>
      </p:sp>
      <p:sp>
        <p:nvSpPr>
          <p:cNvPr id="273" name="Google Shape;273;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1"/>
          <p:cNvSpPr txBox="1">
            <a:spLocks noGrp="1"/>
          </p:cNvSpPr>
          <p:nvPr>
            <p:ph type="body" idx="1"/>
          </p:nvPr>
        </p:nvSpPr>
        <p:spPr>
          <a:xfrm>
            <a:off x="796831" y="1101777"/>
            <a:ext cx="7854600" cy="882000"/>
          </a:xfrm>
          <a:prstGeom prst="rect">
            <a:avLst/>
          </a:prstGeom>
          <a:noFill/>
          <a:ln>
            <a:noFill/>
          </a:ln>
        </p:spPr>
        <p:txBody>
          <a:bodyPr spcFirstLastPara="1" wrap="square" lIns="91425" tIns="45700" rIns="91425" bIns="45700" anchor="t" anchorCtr="0">
            <a:normAutofit fontScale="62500"/>
          </a:bodyPr>
          <a:lstStyle/>
          <a:p>
            <a:pPr marL="0" lvl="0" indent="0" algn="l" rtl="0">
              <a:lnSpc>
                <a:spcPct val="115000"/>
              </a:lnSpc>
              <a:spcBef>
                <a:spcPts val="0"/>
              </a:spcBef>
              <a:spcAft>
                <a:spcPts val="0"/>
              </a:spcAft>
              <a:buClr>
                <a:srgbClr val="000000"/>
              </a:buClr>
              <a:buSzPct val="75000"/>
              <a:buNone/>
            </a:pPr>
            <a:r>
              <a:rPr lang="en-US" sz="3200">
                <a:latin typeface="Trebuchet MS"/>
                <a:ea typeface="Trebuchet MS"/>
                <a:cs typeface="Trebuchet MS"/>
                <a:sym typeface="Trebuchet MS"/>
              </a:rPr>
              <a:t>As pesquisas mostram que quando os pais e os membros da família estão envolvidos, os alunos têm mais probabilidade de:</a:t>
            </a:r>
            <a:endParaRPr/>
          </a:p>
        </p:txBody>
      </p:sp>
      <p:sp>
        <p:nvSpPr>
          <p:cNvPr id="280" name="Google Shape;280;p11"/>
          <p:cNvSpPr txBox="1">
            <a:spLocks noGrp="1"/>
          </p:cNvSpPr>
          <p:nvPr>
            <p:ph type="title"/>
          </p:nvPr>
        </p:nvSpPr>
        <p:spPr>
          <a:xfrm>
            <a:off x="457200" y="304673"/>
            <a:ext cx="8229600" cy="1026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Participação dos Pais e da Família</a:t>
            </a:r>
            <a:endParaRPr sz="3600" b="1">
              <a:latin typeface="Times New Roman"/>
              <a:ea typeface="Times New Roman"/>
              <a:cs typeface="Times New Roman"/>
              <a:sym typeface="Times New Roman"/>
            </a:endParaRPr>
          </a:p>
        </p:txBody>
      </p:sp>
      <p:sp>
        <p:nvSpPr>
          <p:cNvPr id="281" name="Google Shape;281;p11"/>
          <p:cNvSpPr/>
          <p:nvPr/>
        </p:nvSpPr>
        <p:spPr>
          <a:xfrm>
            <a:off x="165160" y="1990647"/>
            <a:ext cx="8813700" cy="2008200"/>
          </a:xfrm>
          <a:prstGeom prst="rect">
            <a:avLst/>
          </a:prstGeom>
          <a:noFill/>
          <a:ln>
            <a:noFill/>
          </a:ln>
        </p:spPr>
        <p:txBody>
          <a:bodyPr spcFirstLastPara="1" wrap="square" lIns="91425" tIns="45700" rIns="91425" bIns="45700" anchor="t" anchorCtr="0">
            <a:spAutoFit/>
          </a:bodyPr>
          <a:lstStyle/>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obter melhores notas</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se sair melhor nos testes </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frequentar a escola </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se adaptar à mudanças</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ter melhores habilidades sociais</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passar de ano </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se formar</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2"/>
              </a:buClr>
              <a:buSzPts val="2000"/>
              <a:buFont typeface="Arial"/>
              <a:buChar char="•"/>
            </a:pPr>
            <a:r>
              <a:rPr lang="en-US" sz="2000" b="0" i="0" u="none" strike="noStrike" cap="none">
                <a:solidFill>
                  <a:schemeClr val="dk1"/>
                </a:solidFill>
                <a:latin typeface="Trebuchet MS"/>
                <a:ea typeface="Trebuchet MS"/>
                <a:cs typeface="Trebuchet MS"/>
                <a:sym typeface="Trebuchet MS"/>
              </a:rPr>
              <a:t>continuar sua educação após da escola secundária</a:t>
            </a:r>
            <a:r>
              <a:rPr lang="en-US" sz="2000" b="0" i="0" u="none" strike="noStrike" cap="none">
                <a:solidFill>
                  <a:schemeClr val="dk2"/>
                </a:solidFill>
                <a:latin typeface="Trebuchet MS"/>
                <a:ea typeface="Trebuchet MS"/>
                <a:cs typeface="Trebuchet MS"/>
                <a:sym typeface="Trebuchet MS"/>
              </a:rPr>
              <a:t>	 </a:t>
            </a:r>
            <a:endParaRPr sz="2000" b="0" i="0" u="none" strike="noStrike" cap="none">
              <a:solidFill>
                <a:schemeClr val="dk2"/>
              </a:solidFill>
              <a:latin typeface="Trebuchet MS"/>
              <a:ea typeface="Trebuchet MS"/>
              <a:cs typeface="Trebuchet MS"/>
              <a:sym typeface="Trebuchet MS"/>
            </a:endParaRPr>
          </a:p>
        </p:txBody>
      </p:sp>
      <p:sp>
        <p:nvSpPr>
          <p:cNvPr id="282" name="Google Shape;282;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2"/>
          <p:cNvSpPr txBox="1">
            <a:spLocks noGrp="1"/>
          </p:cNvSpPr>
          <p:nvPr>
            <p:ph type="body" idx="1"/>
          </p:nvPr>
        </p:nvSpPr>
        <p:spPr>
          <a:xfrm>
            <a:off x="452425" y="1049425"/>
            <a:ext cx="6375300" cy="3913500"/>
          </a:xfrm>
          <a:prstGeom prst="rect">
            <a:avLst/>
          </a:prstGeom>
          <a:noFill/>
          <a:ln>
            <a:noFill/>
          </a:ln>
        </p:spPr>
        <p:txBody>
          <a:bodyPr spcFirstLastPara="1" wrap="square" lIns="91425" tIns="45700" rIns="91425" bIns="45700" anchor="t" anchorCtr="0">
            <a:noAutofit/>
          </a:bodyPr>
          <a:lstStyle/>
          <a:p>
            <a:pPr marL="342900" lvl="0" indent="-323850" algn="l" rtl="0">
              <a:lnSpc>
                <a:spcPct val="115000"/>
              </a:lnSpc>
              <a:spcBef>
                <a:spcPts val="0"/>
              </a:spcBef>
              <a:spcAft>
                <a:spcPts val="0"/>
              </a:spcAft>
              <a:buClr>
                <a:schemeClr val="dk1"/>
              </a:buClr>
              <a:buSzPts val="1900"/>
              <a:buFont typeface="Trebuchet MS"/>
              <a:buChar char="●"/>
            </a:pPr>
            <a:r>
              <a:rPr lang="en-US" sz="1900">
                <a:latin typeface="Trebuchet MS"/>
                <a:ea typeface="Trebuchet MS"/>
                <a:cs typeface="Trebuchet MS"/>
                <a:sym typeface="Trebuchet MS"/>
              </a:rPr>
              <a:t>Abreviado para PFEP (sigla em inglês)</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Font typeface="Trebuchet MS"/>
              <a:buChar char="●"/>
            </a:pPr>
            <a:r>
              <a:rPr lang="en-US" sz="1900">
                <a:latin typeface="Trebuchet MS"/>
                <a:ea typeface="Trebuchet MS"/>
                <a:cs typeface="Trebuchet MS"/>
                <a:sym typeface="Trebuchet MS"/>
              </a:rPr>
              <a:t>Descreve a maneira como envolvemos as famílias na educação dos alunos</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Font typeface="Trebuchet MS"/>
              <a:buChar char="●"/>
            </a:pPr>
            <a:r>
              <a:rPr lang="en-US" sz="1900">
                <a:latin typeface="Trebuchet MS"/>
                <a:ea typeface="Trebuchet MS"/>
                <a:cs typeface="Trebuchet MS"/>
                <a:sym typeface="Trebuchet MS"/>
              </a:rPr>
              <a:t>Escrito com a contribuição das famílias e funcionários de nossa escola durante a Reunião com Opiniões das Partes Interessadas</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Font typeface="Trebuchet MS"/>
              <a:buChar char="●"/>
            </a:pPr>
            <a:r>
              <a:rPr lang="en-US" sz="1900">
                <a:latin typeface="Trebuchet MS"/>
                <a:ea typeface="Trebuchet MS"/>
                <a:cs typeface="Trebuchet MS"/>
                <a:sym typeface="Trebuchet MS"/>
              </a:rPr>
              <a:t>Compartilhado durante o SAC para avaliar e revisar, conforme necessário</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Char char="●"/>
            </a:pPr>
            <a:r>
              <a:rPr lang="en-US" sz="1900">
                <a:latin typeface="Trebuchet MS"/>
                <a:ea typeface="Trebuchet MS"/>
                <a:cs typeface="Trebuchet MS"/>
                <a:sym typeface="Trebuchet MS"/>
              </a:rPr>
              <a:t>Resumos do PEEP enviados para a residência de todas as famílias</a:t>
            </a:r>
            <a:endParaRPr sz="1900">
              <a:latin typeface="Trebuchet MS"/>
              <a:ea typeface="Trebuchet MS"/>
              <a:cs typeface="Trebuchet MS"/>
              <a:sym typeface="Trebuchet MS"/>
            </a:endParaRPr>
          </a:p>
        </p:txBody>
      </p:sp>
      <p:sp>
        <p:nvSpPr>
          <p:cNvPr id="289" name="Google Shape;289;p12"/>
          <p:cNvSpPr txBox="1">
            <a:spLocks noGrp="1"/>
          </p:cNvSpPr>
          <p:nvPr>
            <p:ph type="title"/>
          </p:nvPr>
        </p:nvSpPr>
        <p:spPr>
          <a:xfrm>
            <a:off x="247900" y="359056"/>
            <a:ext cx="90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Plano de Participação dos Pais e da Família</a:t>
            </a:r>
            <a:endParaRPr sz="3000" b="1">
              <a:latin typeface="Trebuchet MS"/>
              <a:ea typeface="Trebuchet MS"/>
              <a:cs typeface="Trebuchet MS"/>
              <a:sym typeface="Trebuchet MS"/>
            </a:endParaRPr>
          </a:p>
        </p:txBody>
      </p:sp>
      <p:sp>
        <p:nvSpPr>
          <p:cNvPr id="290" name="Google Shape;290;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txBox="1">
            <a:spLocks noGrp="1"/>
          </p:cNvSpPr>
          <p:nvPr>
            <p:ph type="body" idx="1"/>
          </p:nvPr>
        </p:nvSpPr>
        <p:spPr>
          <a:xfrm>
            <a:off x="495637" y="1415562"/>
            <a:ext cx="8307900" cy="3205229"/>
          </a:xfrm>
          <a:prstGeom prst="rect">
            <a:avLst/>
          </a:prstGeom>
          <a:noFill/>
          <a:ln>
            <a:noFill/>
          </a:ln>
        </p:spPr>
        <p:txBody>
          <a:bodyPr spcFirstLastPara="1" wrap="square" lIns="91425" tIns="45700" rIns="91425" bIns="45700" anchor="t" anchorCtr="0">
            <a:noAutofit/>
          </a:bodyPr>
          <a:lstStyle/>
          <a:p>
            <a:pPr marL="342900" lvl="0" indent="-292100" algn="l" rtl="0">
              <a:lnSpc>
                <a:spcPct val="115000"/>
              </a:lnSpc>
              <a:spcBef>
                <a:spcPts val="0"/>
              </a:spcBef>
              <a:spcAft>
                <a:spcPts val="0"/>
              </a:spcAft>
              <a:buClr>
                <a:schemeClr val="dk1"/>
              </a:buClr>
              <a:buSzPts val="2000"/>
              <a:buFont typeface="Trebuchet MS"/>
              <a:buChar char="●"/>
            </a:pPr>
            <a:r>
              <a:rPr lang="en-US" sz="1000" b="1" dirty="0">
                <a:latin typeface="Trebuchet MS"/>
                <a:ea typeface="Trebuchet MS"/>
                <a:cs typeface="Trebuchet MS"/>
                <a:sym typeface="Trebuchet MS"/>
              </a:rPr>
              <a:t>PFEP Mission Statement</a:t>
            </a:r>
            <a:r>
              <a:rPr lang="en-US" sz="1000" dirty="0">
                <a:latin typeface="Trebuchet MS"/>
                <a:ea typeface="Trebuchet MS"/>
                <a:cs typeface="Trebuchet MS"/>
                <a:sym typeface="Trebuchet MS"/>
              </a:rPr>
              <a:t>: Connections Education Center of the Palm Beaches is a progressive educational community that is dedicated to providing a safe, respectful, personalized learning environment for students with autism spectrum disorder. Our mission is to to foster the development of the necessary learning, social, and self-care skills in students on the autism spectrum using evidence-based practices and a family-centered approach. We value our families and recognize the important role they play as students’ first and best teachers, and we have a mission statement that is dedicated to our work with families. Fundamental to our mission is a commitment to the active involvement of a competent and caring staff, informed and engaged families, and a safe and orderly learning environment.</a:t>
            </a:r>
          </a:p>
          <a:p>
            <a:pPr marL="342900" lvl="0" indent="-292100" algn="l" rtl="0">
              <a:lnSpc>
                <a:spcPct val="115000"/>
              </a:lnSpc>
              <a:spcBef>
                <a:spcPts val="560"/>
              </a:spcBef>
              <a:spcAft>
                <a:spcPts val="0"/>
              </a:spcAft>
              <a:buClr>
                <a:schemeClr val="dk1"/>
              </a:buClr>
              <a:buSzPts val="2000"/>
              <a:buFont typeface="Trebuchet MS"/>
              <a:buChar char="●"/>
            </a:pPr>
            <a:r>
              <a:rPr lang="en-US" sz="1000" dirty="0">
                <a:latin typeface="Trebuchet MS"/>
                <a:ea typeface="Trebuchet MS"/>
                <a:cs typeface="Trebuchet MS"/>
                <a:sym typeface="Trebuchet MS"/>
              </a:rPr>
              <a:t>We work with parents, families and the community to increase student achievement through parent conferences, IEP meetings, parent trainings</a:t>
            </a:r>
          </a:p>
          <a:p>
            <a:pPr marL="342900" lvl="0" indent="-292100" algn="l" rtl="0">
              <a:lnSpc>
                <a:spcPct val="115000"/>
              </a:lnSpc>
              <a:spcBef>
                <a:spcPts val="560"/>
              </a:spcBef>
              <a:spcAft>
                <a:spcPts val="0"/>
              </a:spcAft>
              <a:buClr>
                <a:schemeClr val="dk1"/>
              </a:buClr>
              <a:buSzPts val="2000"/>
              <a:buFont typeface="Trebuchet MS"/>
              <a:buChar char="●"/>
            </a:pPr>
            <a:r>
              <a:rPr lang="en-US" sz="1000" dirty="0">
                <a:latin typeface="Trebuchet MS"/>
                <a:ea typeface="Trebuchet MS"/>
                <a:cs typeface="Trebuchet MS"/>
                <a:sym typeface="Trebuchet MS"/>
              </a:rPr>
              <a:t>We train teachers to work with families both in-house, District, and outside trainings</a:t>
            </a:r>
          </a:p>
          <a:p>
            <a:pPr marL="342900" lvl="0" indent="-292100" algn="l" rtl="0">
              <a:lnSpc>
                <a:spcPct val="115000"/>
              </a:lnSpc>
              <a:spcBef>
                <a:spcPts val="560"/>
              </a:spcBef>
              <a:spcAft>
                <a:spcPts val="0"/>
              </a:spcAft>
              <a:buClr>
                <a:schemeClr val="dk1"/>
              </a:buClr>
              <a:buSzPts val="2000"/>
              <a:buFont typeface="Trebuchet MS"/>
              <a:buChar char="●"/>
            </a:pPr>
            <a:r>
              <a:rPr lang="en-US" sz="1000" dirty="0">
                <a:latin typeface="Trebuchet MS"/>
                <a:ea typeface="Trebuchet MS"/>
                <a:cs typeface="Trebuchet MS"/>
                <a:sym typeface="Trebuchet MS"/>
              </a:rPr>
              <a:t>We support parents in helping their student(s) at home via trainings, IEP meetings, parent conferences</a:t>
            </a:r>
          </a:p>
          <a:p>
            <a:pPr marL="342900" lvl="0" indent="-292100" algn="l" rtl="0">
              <a:lnSpc>
                <a:spcPct val="115000"/>
              </a:lnSpc>
              <a:spcBef>
                <a:spcPts val="580"/>
              </a:spcBef>
              <a:spcAft>
                <a:spcPts val="0"/>
              </a:spcAft>
              <a:buClr>
                <a:schemeClr val="dk1"/>
              </a:buClr>
              <a:buSzPts val="2000"/>
              <a:buFont typeface="Trebuchet MS"/>
              <a:buChar char="●"/>
            </a:pPr>
            <a:r>
              <a:rPr lang="en-US" sz="1000" dirty="0">
                <a:latin typeface="Trebuchet MS"/>
                <a:ea typeface="Trebuchet MS"/>
                <a:cs typeface="Trebuchet MS"/>
                <a:sym typeface="Trebuchet MS"/>
              </a:rPr>
              <a:t>We share important information via School Cues (Student Information System), Text, email, Class Dojo, Home/School Communication Folders</a:t>
            </a:r>
          </a:p>
        </p:txBody>
      </p:sp>
      <p:sp>
        <p:nvSpPr>
          <p:cNvPr id="297" name="Google Shape;297;p13"/>
          <p:cNvSpPr txBox="1">
            <a:spLocks noGrp="1"/>
          </p:cNvSpPr>
          <p:nvPr>
            <p:ph type="title"/>
          </p:nvPr>
        </p:nvSpPr>
        <p:spPr>
          <a:xfrm>
            <a:off x="267037" y="258581"/>
            <a:ext cx="8561400" cy="109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Plano de Participação dos Pais e da Família</a:t>
            </a:r>
            <a:endParaRPr sz="3000" b="1">
              <a:latin typeface="Trebuchet MS"/>
              <a:ea typeface="Trebuchet MS"/>
              <a:cs typeface="Trebuchet MS"/>
              <a:sym typeface="Trebuchet MS"/>
            </a:endParaRPr>
          </a:p>
        </p:txBody>
      </p:sp>
      <p:sp>
        <p:nvSpPr>
          <p:cNvPr id="299" name="Google Shape;299;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txBox="1">
            <a:spLocks noGrp="1"/>
          </p:cNvSpPr>
          <p:nvPr>
            <p:ph type="body" idx="1"/>
          </p:nvPr>
        </p:nvSpPr>
        <p:spPr>
          <a:xfrm>
            <a:off x="486448" y="1529802"/>
            <a:ext cx="8323500" cy="671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De acordo com o Plano de Participação dos Pais e da Família, gostaríamos de convidá-los para participar dos nossos próximos treinamentos:  </a:t>
            </a:r>
            <a:endParaRPr sz="2000">
              <a:latin typeface="Trebuchet MS"/>
              <a:ea typeface="Trebuchet MS"/>
              <a:cs typeface="Trebuchet MS"/>
              <a:sym typeface="Trebuchet MS"/>
            </a:endParaRPr>
          </a:p>
        </p:txBody>
      </p:sp>
      <p:sp>
        <p:nvSpPr>
          <p:cNvPr id="306" name="Google Shape;306;p14"/>
          <p:cNvSpPr txBox="1">
            <a:spLocks noGrp="1"/>
          </p:cNvSpPr>
          <p:nvPr>
            <p:ph type="body" idx="2"/>
          </p:nvPr>
        </p:nvSpPr>
        <p:spPr>
          <a:xfrm>
            <a:off x="457200" y="2706274"/>
            <a:ext cx="8289000" cy="1562700"/>
          </a:xfrm>
          <a:prstGeom prst="rect">
            <a:avLst/>
          </a:prstGeom>
          <a:noFill/>
          <a:ln>
            <a:noFill/>
          </a:ln>
        </p:spPr>
        <p:txBody>
          <a:bodyPr spcFirstLastPara="1" wrap="square" lIns="91425" tIns="45700" rIns="91425" bIns="45700" anchor="t" anchorCtr="0">
            <a:normAutofit fontScale="70000" lnSpcReduction="20000"/>
          </a:bodyPr>
          <a:lstStyle/>
          <a:p>
            <a:pPr marL="342900" lvl="0" indent="-304800" algn="l" rtl="0">
              <a:lnSpc>
                <a:spcPct val="115000"/>
              </a:lnSpc>
              <a:spcBef>
                <a:spcPts val="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#1- </a:t>
            </a:r>
            <a:r>
              <a:rPr lang="en-US" sz="2000" dirty="0">
                <a:latin typeface="Trebuchet MS"/>
                <a:ea typeface="Trebuchet MS"/>
                <a:cs typeface="Trebuchet MS"/>
                <a:sym typeface="Trebuchet MS"/>
              </a:rPr>
              <a:t>Let's Work Together - Become an Active Member of our School Community</a:t>
            </a:r>
          </a:p>
          <a:p>
            <a:pPr marL="38100" lvl="0" indent="0" algn="l" rtl="0">
              <a:lnSpc>
                <a:spcPct val="115000"/>
              </a:lnSpc>
              <a:spcBef>
                <a:spcPts val="0"/>
              </a:spcBef>
              <a:spcAft>
                <a:spcPts val="0"/>
              </a:spcAft>
              <a:buClr>
                <a:schemeClr val="dk1"/>
              </a:buClr>
              <a:buSzPts val="2000"/>
              <a:buNone/>
            </a:pPr>
            <a:r>
              <a:rPr lang="en-US" sz="2000" dirty="0">
                <a:latin typeface="Trebuchet MS"/>
                <a:ea typeface="Trebuchet MS"/>
                <a:cs typeface="Trebuchet MS"/>
                <a:sym typeface="Trebuchet MS"/>
              </a:rPr>
              <a:t>       August 28, 2024 at 12:00pm (in-person and/or virtual)</a:t>
            </a:r>
          </a:p>
          <a:p>
            <a:pPr marL="342900" lvl="0" indent="-304800" algn="l" rtl="0">
              <a:lnSpc>
                <a:spcPct val="115000"/>
              </a:lnSpc>
              <a:spcBef>
                <a:spcPts val="52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#2 </a:t>
            </a:r>
            <a:r>
              <a:rPr lang="en-US" sz="2000" dirty="0">
                <a:latin typeface="Trebuchet MS"/>
                <a:ea typeface="Trebuchet MS"/>
                <a:cs typeface="Trebuchet MS"/>
                <a:sym typeface="Trebuchet MS"/>
              </a:rPr>
              <a:t>- Tackling Challenging Behaviors at Home</a:t>
            </a:r>
          </a:p>
          <a:p>
            <a:pPr marL="38100" lvl="0" indent="0" algn="l" rtl="0">
              <a:lnSpc>
                <a:spcPct val="115000"/>
              </a:lnSpc>
              <a:spcBef>
                <a:spcPts val="520"/>
              </a:spcBef>
              <a:spcAft>
                <a:spcPts val="0"/>
              </a:spcAft>
              <a:buClr>
                <a:schemeClr val="dk1"/>
              </a:buClr>
              <a:buSzPts val="2000"/>
              <a:buNone/>
            </a:pPr>
            <a:r>
              <a:rPr lang="en-US" sz="2000" dirty="0">
                <a:latin typeface="Trebuchet MS"/>
                <a:ea typeface="Trebuchet MS"/>
                <a:cs typeface="Trebuchet MS"/>
                <a:sym typeface="Trebuchet MS"/>
              </a:rPr>
              <a:t>         October, 2024</a:t>
            </a:r>
          </a:p>
          <a:p>
            <a:pPr marL="342900" lvl="0" indent="-304800" algn="l" rtl="0">
              <a:lnSpc>
                <a:spcPct val="115000"/>
              </a:lnSpc>
              <a:spcBef>
                <a:spcPts val="52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#3 </a:t>
            </a:r>
            <a:r>
              <a:rPr lang="en-US" sz="2000" dirty="0">
                <a:latin typeface="Trebuchet MS"/>
                <a:ea typeface="Trebuchet MS"/>
                <a:cs typeface="Trebuchet MS"/>
                <a:sym typeface="Trebuchet MS"/>
              </a:rPr>
              <a:t>– Literacy Night – February, 2025</a:t>
            </a:r>
          </a:p>
        </p:txBody>
      </p:sp>
      <p:sp>
        <p:nvSpPr>
          <p:cNvPr id="307" name="Google Shape;307;p14"/>
          <p:cNvSpPr txBox="1">
            <a:spLocks noGrp="1"/>
          </p:cNvSpPr>
          <p:nvPr>
            <p:ph type="title"/>
          </p:nvPr>
        </p:nvSpPr>
        <p:spPr>
          <a:xfrm>
            <a:off x="457200" y="37043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Treinamentos para Pais</a:t>
            </a:r>
            <a:endParaRPr sz="3000" b="1">
              <a:latin typeface="Trebuchet MS"/>
              <a:ea typeface="Trebuchet MS"/>
              <a:cs typeface="Trebuchet MS"/>
              <a:sym typeface="Trebuchet MS"/>
            </a:endParaRPr>
          </a:p>
        </p:txBody>
      </p:sp>
      <p:pic>
        <p:nvPicPr>
          <p:cNvPr id="308" name="Google Shape;308;p14"/>
          <p:cNvPicPr preferRelativeResize="0"/>
          <p:nvPr/>
        </p:nvPicPr>
        <p:blipFill rotWithShape="1">
          <a:blip r:embed="rId3">
            <a:alphaModFix/>
          </a:blip>
          <a:srcRect/>
          <a:stretch/>
        </p:blipFill>
        <p:spPr>
          <a:xfrm>
            <a:off x="6102810" y="3089526"/>
            <a:ext cx="2156760" cy="1096657"/>
          </a:xfrm>
          <a:prstGeom prst="rect">
            <a:avLst/>
          </a:prstGeom>
          <a:noFill/>
          <a:ln>
            <a:noFill/>
          </a:ln>
        </p:spPr>
      </p:pic>
      <p:sp>
        <p:nvSpPr>
          <p:cNvPr id="310" name="Google Shape;310;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1"/>
          </p:nvPr>
        </p:nvSpPr>
        <p:spPr>
          <a:xfrm>
            <a:off x="457200" y="1304152"/>
            <a:ext cx="6168600" cy="3338100"/>
          </a:xfrm>
          <a:prstGeom prst="rect">
            <a:avLst/>
          </a:prstGeom>
          <a:noFill/>
          <a:ln>
            <a:noFill/>
          </a:ln>
        </p:spPr>
        <p:txBody>
          <a:bodyPr spcFirstLastPara="1" wrap="square" lIns="91425" tIns="45700" rIns="91425" bIns="45700" anchor="t" anchorCtr="0">
            <a:noAutofit/>
          </a:bodyPr>
          <a:lstStyle/>
          <a:p>
            <a:pPr marL="342900" lvl="0" indent="-330200" algn="l" rtl="0">
              <a:lnSpc>
                <a:spcPct val="141818"/>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Cada escola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deve ter um Acordo entre a Escola e os Pais escrito pelos pais, membros da família e funcionários da escola.</a:t>
            </a:r>
            <a:endParaRPr sz="2000">
              <a:latin typeface="Trebuchet MS"/>
              <a:ea typeface="Trebuchet MS"/>
              <a:cs typeface="Trebuchet MS"/>
              <a:sym typeface="Trebuchet MS"/>
            </a:endParaRPr>
          </a:p>
          <a:p>
            <a:pPr marL="342900" lvl="0" indent="-203200" algn="l" rtl="0">
              <a:lnSpc>
                <a:spcPct val="115000"/>
              </a:lnSpc>
              <a:spcBef>
                <a:spcPts val="440"/>
              </a:spcBef>
              <a:spcAft>
                <a:spcPts val="0"/>
              </a:spcAft>
              <a:buClr>
                <a:schemeClr val="dk1"/>
              </a:buClr>
              <a:buSzPts val="2200"/>
              <a:buNone/>
            </a:pPr>
            <a:endParaRPr sz="1000">
              <a:latin typeface="Trebuchet MS"/>
              <a:ea typeface="Trebuchet MS"/>
              <a:cs typeface="Trebuchet MS"/>
              <a:sym typeface="Trebuchet MS"/>
            </a:endParaRPr>
          </a:p>
          <a:p>
            <a:pPr marL="342900" lvl="0" indent="-330200" algn="l" rtl="0">
              <a:lnSpc>
                <a:spcPct val="141818"/>
              </a:lnSpc>
              <a:spcBef>
                <a:spcPts val="440"/>
              </a:spcBef>
              <a:spcAft>
                <a:spcPts val="0"/>
              </a:spcAft>
              <a:buClr>
                <a:schemeClr val="dk1"/>
              </a:buClr>
              <a:buSzPts val="2000"/>
              <a:buFont typeface="Trebuchet MS"/>
              <a:buChar char="●"/>
            </a:pPr>
            <a:r>
              <a:rPr lang="en-US" sz="2000">
                <a:latin typeface="Trebuchet MS"/>
                <a:ea typeface="Trebuchet MS"/>
                <a:cs typeface="Trebuchet MS"/>
                <a:sym typeface="Trebuchet MS"/>
              </a:rPr>
              <a:t>O Acordo estabelece as responsabilidades dos alunos, pais, membros da família e funcionários da escola em empenharem-se para aumentar o desempenho do aluno.</a:t>
            </a:r>
            <a:endParaRPr sz="2000">
              <a:latin typeface="Trebuchet MS"/>
              <a:ea typeface="Trebuchet MS"/>
              <a:cs typeface="Trebuchet MS"/>
              <a:sym typeface="Trebuchet MS"/>
            </a:endParaRPr>
          </a:p>
        </p:txBody>
      </p:sp>
      <p:sp>
        <p:nvSpPr>
          <p:cNvPr id="317" name="Google Shape;317;p15"/>
          <p:cNvSpPr txBox="1">
            <a:spLocks noGrp="1"/>
          </p:cNvSpPr>
          <p:nvPr>
            <p:ph type="title"/>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Acordo entre a Escola e os Pais</a:t>
            </a:r>
            <a:endParaRPr sz="3000" b="1">
              <a:latin typeface="Trebuchet MS"/>
              <a:ea typeface="Trebuchet MS"/>
              <a:cs typeface="Trebuchet MS"/>
              <a:sym typeface="Trebuchet MS"/>
            </a:endParaRPr>
          </a:p>
        </p:txBody>
      </p:sp>
      <p:pic>
        <p:nvPicPr>
          <p:cNvPr id="318" name="Google Shape;318;p15" descr="&lt;strong&gt;handshake&lt;/strong&gt; - Shaping Youth"/>
          <p:cNvPicPr preferRelativeResize="0"/>
          <p:nvPr/>
        </p:nvPicPr>
        <p:blipFill rotWithShape="1">
          <a:blip r:embed="rId3">
            <a:alphaModFix/>
          </a:blip>
          <a:srcRect/>
          <a:stretch/>
        </p:blipFill>
        <p:spPr>
          <a:xfrm>
            <a:off x="6625883" y="1878969"/>
            <a:ext cx="2358568" cy="1231436"/>
          </a:xfrm>
          <a:prstGeom prst="rect">
            <a:avLst/>
          </a:prstGeom>
          <a:noFill/>
          <a:ln>
            <a:noFill/>
          </a:ln>
        </p:spPr>
      </p:pic>
      <p:sp>
        <p:nvSpPr>
          <p:cNvPr id="319" name="Google Shape;319;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457200" y="192063"/>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dirty="0" err="1">
                <a:latin typeface="Trebuchet MS"/>
                <a:ea typeface="Trebuchet MS"/>
                <a:cs typeface="Trebuchet MS"/>
                <a:sym typeface="Trebuchet MS"/>
              </a:rPr>
              <a:t>Acordo</a:t>
            </a:r>
            <a:r>
              <a:rPr lang="en-US" sz="3000" b="1" dirty="0">
                <a:latin typeface="Trebuchet MS"/>
                <a:ea typeface="Trebuchet MS"/>
                <a:cs typeface="Trebuchet MS"/>
                <a:sym typeface="Trebuchet MS"/>
              </a:rPr>
              <a:t> entre a Escola e </a:t>
            </a:r>
            <a:r>
              <a:rPr lang="en-US" sz="3000" b="1" dirty="0" err="1">
                <a:latin typeface="Trebuchet MS"/>
                <a:ea typeface="Trebuchet MS"/>
                <a:cs typeface="Trebuchet MS"/>
                <a:sym typeface="Trebuchet MS"/>
              </a:rPr>
              <a:t>os</a:t>
            </a:r>
            <a:r>
              <a:rPr lang="en-US" sz="3000" b="1" dirty="0">
                <a:latin typeface="Trebuchet MS"/>
                <a:ea typeface="Trebuchet MS"/>
                <a:cs typeface="Trebuchet MS"/>
                <a:sym typeface="Trebuchet MS"/>
              </a:rPr>
              <a:t> Pais</a:t>
            </a:r>
            <a:endParaRPr sz="3000" b="1" dirty="0">
              <a:latin typeface="Trebuchet MS"/>
              <a:ea typeface="Trebuchet MS"/>
              <a:cs typeface="Trebuchet MS"/>
              <a:sym typeface="Trebuchet MS"/>
            </a:endParaRPr>
          </a:p>
        </p:txBody>
      </p:sp>
      <p:sp>
        <p:nvSpPr>
          <p:cNvPr id="326" name="Google Shape;326;p16"/>
          <p:cNvSpPr txBox="1">
            <a:spLocks noGrp="1"/>
          </p:cNvSpPr>
          <p:nvPr>
            <p:ph type="body" idx="1"/>
          </p:nvPr>
        </p:nvSpPr>
        <p:spPr>
          <a:xfrm>
            <a:off x="969300" y="870438"/>
            <a:ext cx="7205400" cy="3624436"/>
          </a:xfrm>
          <a:prstGeom prst="rect">
            <a:avLst/>
          </a:prstGeom>
          <a:noFill/>
          <a:ln>
            <a:noFill/>
          </a:ln>
        </p:spPr>
        <p:txBody>
          <a:bodyPr spcFirstLastPara="1" wrap="square" lIns="91425" tIns="45700" rIns="91425" bIns="45700" anchor="t" anchorCtr="0">
            <a:noAutofit/>
          </a:bodyPr>
          <a:lstStyle/>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CENTRO ED EDUCAÇÃO CONEXÕES DE PALM BEACHES TÍTULO 2024-2025EuCOMPACTO ESCOLA-PAIS</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Estimados</a:t>
            </a:r>
            <a:r>
              <a:rPr lang="en-US" sz="500" dirty="0">
                <a:latin typeface="Trebuchet MS"/>
                <a:ea typeface="Trebuchet MS"/>
                <a:cs typeface="Trebuchet MS"/>
                <a:sym typeface="Trebuchet MS"/>
              </a:rPr>
              <a:t> Pais/</a:t>
            </a:r>
            <a:r>
              <a:rPr lang="en-US" sz="500" dirty="0" err="1">
                <a:latin typeface="Trebuchet MS"/>
                <a:ea typeface="Trebuchet MS"/>
                <a:cs typeface="Trebuchet MS"/>
                <a:sym typeface="Trebuchet MS"/>
              </a:rPr>
              <a:t>Famílias</a:t>
            </a:r>
            <a:r>
              <a:rPr lang="en-US" sz="500" dirty="0">
                <a:latin typeface="Trebuchet MS"/>
                <a:ea typeface="Trebuchet MS"/>
                <a:cs typeface="Trebuchet MS"/>
                <a:sym typeface="Trebuchet MS"/>
              </a:rPr>
              <a:t>,</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Professores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funcionários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famílias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alunos</a:t>
            </a:r>
            <a:r>
              <a:rPr lang="en-US" sz="500" dirty="0">
                <a:latin typeface="Trebuchet MS"/>
                <a:ea typeface="Trebuchet MS"/>
                <a:cs typeface="Trebuchet MS"/>
                <a:sym typeface="Trebuchet MS"/>
              </a:rPr>
              <a:t> do Connections </a:t>
            </a:r>
            <a:r>
              <a:rPr lang="en-US" sz="500" dirty="0" err="1">
                <a:latin typeface="Trebuchet MS"/>
                <a:ea typeface="Trebuchet MS"/>
                <a:cs typeface="Trebuchet MS"/>
                <a:sym typeface="Trebuchet MS"/>
              </a:rPr>
              <a:t>concordam</a:t>
            </a:r>
            <a:r>
              <a:rPr lang="en-US" sz="500" dirty="0">
                <a:latin typeface="Trebuchet MS"/>
                <a:ea typeface="Trebuchet MS"/>
                <a:cs typeface="Trebuchet MS"/>
                <a:sym typeface="Trebuchet MS"/>
              </a:rPr>
              <a:t> que </a:t>
            </a:r>
            <a:r>
              <a:rPr lang="en-US" sz="500" dirty="0" err="1">
                <a:latin typeface="Trebuchet MS"/>
                <a:ea typeface="Trebuchet MS"/>
                <a:cs typeface="Trebuchet MS"/>
                <a:sym typeface="Trebuchet MS"/>
              </a:rPr>
              <a:t>este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compacto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descreve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como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partilharemos</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responsabilidades</a:t>
            </a:r>
            <a:r>
              <a:rPr lang="en-US" sz="500" dirty="0">
                <a:latin typeface="Trebuchet MS"/>
                <a:ea typeface="Trebuchet MS"/>
                <a:cs typeface="Trebuchet MS"/>
                <a:sym typeface="Trebuchet MS"/>
              </a:rPr>
              <a:t> dos </a:t>
            </a:r>
            <a:r>
              <a:rPr lang="en-US" sz="500" dirty="0" err="1">
                <a:latin typeface="Trebuchet MS"/>
                <a:ea typeface="Trebuchet MS"/>
                <a:cs typeface="Trebuchet MS"/>
                <a:sym typeface="Trebuchet MS"/>
              </a:rPr>
              <a:t>nossos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alunos</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melhorar</a:t>
            </a:r>
            <a:r>
              <a:rPr lang="en-US" sz="500" dirty="0">
                <a:latin typeface="Trebuchet MS"/>
                <a:ea typeface="Trebuchet MS"/>
                <a:cs typeface="Trebuchet MS"/>
                <a:sym typeface="Trebuchet MS"/>
              </a:rPr>
              <a:t> o </a:t>
            </a:r>
            <a:r>
              <a:rPr lang="en-US" sz="500" dirty="0" err="1">
                <a:latin typeface="Trebuchet MS"/>
                <a:ea typeface="Trebuchet MS"/>
                <a:cs typeface="Trebuchet MS"/>
                <a:sym typeface="Trebuchet MS"/>
              </a:rPr>
              <a:t>desempenho</a:t>
            </a:r>
            <a:r>
              <a:rPr lang="en-US" sz="500" dirty="0">
                <a:latin typeface="Trebuchet MS"/>
                <a:ea typeface="Trebuchet MS"/>
                <a:cs typeface="Trebuchet MS"/>
                <a:sym typeface="Trebuchet MS"/>
              </a:rPr>
              <a:t> dos </a:t>
            </a:r>
            <a:r>
              <a:rPr lang="en-US" sz="500" dirty="0" err="1">
                <a:latin typeface="Trebuchet MS"/>
                <a:ea typeface="Trebuchet MS"/>
                <a:cs typeface="Trebuchet MS"/>
                <a:sym typeface="Trebuchet MS"/>
              </a:rPr>
              <a:t>alunos</a:t>
            </a:r>
            <a:r>
              <a:rPr lang="en-US" sz="500" dirty="0">
                <a:latin typeface="Trebuchet MS"/>
                <a:ea typeface="Trebuchet MS"/>
                <a:cs typeface="Trebuchet MS"/>
                <a:sym typeface="Trebuchet MS"/>
              </a:rPr>
              <a:t>. O </a:t>
            </a:r>
            <a:r>
              <a:rPr lang="en-US" sz="500" dirty="0" err="1">
                <a:latin typeface="Trebuchet MS"/>
                <a:ea typeface="Trebuchet MS"/>
                <a:cs typeface="Trebuchet MS"/>
                <a:sym typeface="Trebuchet MS"/>
              </a:rPr>
              <a:t>Pacto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descreve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como</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e as </a:t>
            </a:r>
            <a:r>
              <a:rPr lang="en-US" sz="500" dirty="0" err="1">
                <a:latin typeface="Trebuchet MS"/>
                <a:ea typeface="Trebuchet MS"/>
                <a:cs typeface="Trebuchet MS"/>
                <a:sym typeface="Trebuchet MS"/>
              </a:rPr>
              <a:t>famílias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construirão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desenvolverão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uma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parceria</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ajudar</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crianças</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ter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sucesso</a:t>
            </a:r>
            <a:r>
              <a:rPr lang="en-US" sz="500" dirty="0">
                <a:latin typeface="Trebuchet MS"/>
                <a:ea typeface="Trebuchet MS"/>
                <a:cs typeface="Trebuchet MS"/>
                <a:sym typeface="Trebuchet MS"/>
              </a:rPr>
              <a:t> num </a:t>
            </a:r>
            <a:r>
              <a:rPr lang="en-US" sz="500" dirty="0" err="1">
                <a:latin typeface="Trebuchet MS"/>
                <a:ea typeface="Trebuchet MS"/>
                <a:cs typeface="Trebuchet MS"/>
                <a:sym typeface="Trebuchet MS"/>
              </a:rPr>
              <a:t>ambiente</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aprendizagem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eficaz</a:t>
            </a:r>
            <a:r>
              <a:rPr lang="en-US" sz="500" dirty="0">
                <a:latin typeface="Trebuchet MS"/>
                <a:ea typeface="Trebuchet MS"/>
                <a:cs typeface="Trebuchet MS"/>
                <a:sym typeface="Trebuchet MS"/>
              </a:rPr>
              <a:t> e de </a:t>
            </a:r>
            <a:r>
              <a:rPr lang="en-US" sz="500" dirty="0" err="1">
                <a:latin typeface="Trebuchet MS"/>
                <a:ea typeface="Trebuchet MS"/>
                <a:cs typeface="Trebuchet MS"/>
                <a:sym typeface="Trebuchet MS"/>
              </a:rPr>
              <a:t>apoio</a:t>
            </a:r>
            <a:r>
              <a:rPr lang="en-US" sz="500" dirty="0">
                <a:latin typeface="Trebuchet MS"/>
                <a:ea typeface="Trebuchet MS"/>
                <a:cs typeface="Trebuchet MS"/>
                <a:sym typeface="Trebuchet MS"/>
              </a:rPr>
              <a:t> que </a:t>
            </a:r>
            <a:r>
              <a:rPr lang="en-US" sz="500" dirty="0" err="1">
                <a:latin typeface="Trebuchet MS"/>
                <a:ea typeface="Trebuchet MS"/>
                <a:cs typeface="Trebuchet MS"/>
                <a:sym typeface="Trebuchet MS"/>
              </a:rPr>
              <a:t>permita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alunos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atingir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elevados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padrões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desempenho</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académico</a:t>
            </a:r>
            <a:r>
              <a:rPr lang="en-US" sz="500" dirty="0">
                <a:latin typeface="Trebuchet MS"/>
                <a:ea typeface="Trebuchet MS"/>
                <a:cs typeface="Trebuchet MS"/>
                <a:sym typeface="Trebuchet MS"/>
              </a:rPr>
              <a:t> do Estado._</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nossos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objetivos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acadêmicos</a:t>
            </a:r>
            <a:r>
              <a:rPr lang="en-US" sz="500" dirty="0">
                <a:latin typeface="Trebuchet MS"/>
                <a:ea typeface="Trebuchet MS"/>
                <a:cs typeface="Trebuchet MS"/>
                <a:sym typeface="Trebuchet MS"/>
              </a:rPr>
              <a:t>:</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.1 Para </a:t>
            </a:r>
            <a:r>
              <a:rPr lang="en-US" sz="500" dirty="0" err="1">
                <a:latin typeface="Trebuchet MS"/>
                <a:ea typeface="Trebuchet MS"/>
                <a:cs typeface="Trebuchet MS"/>
                <a:sym typeface="Trebuchet MS"/>
              </a:rPr>
              <a:t>aumentar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níveis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leitura</a:t>
            </a:r>
            <a:r>
              <a:rPr lang="en-US" sz="500" dirty="0">
                <a:latin typeface="Trebuchet MS"/>
                <a:ea typeface="Trebuchet MS"/>
                <a:cs typeface="Trebuchet MS"/>
                <a:sym typeface="Trebuchet MS"/>
              </a:rPr>
              <a:t> com base </a:t>
            </a:r>
            <a:r>
              <a:rPr lang="en-US" sz="500" dirty="0" err="1">
                <a:latin typeface="Trebuchet MS"/>
                <a:ea typeface="Trebuchet MS"/>
                <a:cs typeface="Trebuchet MS"/>
                <a:sym typeface="Trebuchet MS"/>
              </a:rPr>
              <a:t>nas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metas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individuais</a:t>
            </a:r>
            <a:r>
              <a:rPr lang="en-US" sz="500" dirty="0">
                <a:latin typeface="Trebuchet MS"/>
                <a:ea typeface="Trebuchet MS"/>
                <a:cs typeface="Trebuchet MS"/>
                <a:sym typeface="Trebuchet MS"/>
              </a:rPr>
              <a:t> do </a:t>
            </a:r>
            <a:r>
              <a:rPr lang="en-US" sz="500" dirty="0" err="1">
                <a:latin typeface="Trebuchet MS"/>
                <a:ea typeface="Trebuchet MS"/>
                <a:cs typeface="Trebuchet MS"/>
                <a:sym typeface="Trebuchet MS"/>
              </a:rPr>
              <a:t>PEl</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nossa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irá</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concentrar</a:t>
            </a:r>
            <a:r>
              <a:rPr lang="en-US" sz="500" dirty="0">
                <a:latin typeface="Trebuchet MS"/>
                <a:ea typeface="Trebuchet MS"/>
                <a:cs typeface="Trebuchet MS"/>
                <a:sym typeface="Trebuchet MS"/>
              </a:rPr>
              <a:t>-se no </a:t>
            </a:r>
            <a:r>
              <a:rPr lang="en-US" sz="500" dirty="0" err="1">
                <a:latin typeface="Trebuchet MS"/>
                <a:ea typeface="Trebuchet MS"/>
                <a:cs typeface="Trebuchet MS"/>
                <a:sym typeface="Trebuchet MS"/>
              </a:rPr>
              <a:t>desenvolvimento</a:t>
            </a:r>
            <a:r>
              <a:rPr lang="en-US" sz="500" dirty="0">
                <a:latin typeface="Trebuchet MS"/>
                <a:ea typeface="Trebuchet MS"/>
                <a:cs typeface="Trebuchet MS"/>
                <a:sym typeface="Trebuchet MS"/>
              </a:rPr>
              <a:t> do </a:t>
            </a:r>
            <a:r>
              <a:rPr lang="en-US" sz="500" dirty="0" err="1">
                <a:latin typeface="Trebuchet MS"/>
                <a:ea typeface="Trebuchet MS"/>
                <a:cs typeface="Trebuchet MS"/>
                <a:sym typeface="Trebuchet MS"/>
              </a:rPr>
              <a:t>vocabulário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na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criação</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ligações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texto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séries</a:t>
            </a:r>
            <a:r>
              <a:rPr lang="en-US" sz="500" dirty="0">
                <a:latin typeface="Trebuchet MS"/>
                <a:ea typeface="Trebuchet MS"/>
                <a:cs typeface="Trebuchet MS"/>
                <a:sym typeface="Trebuchet MS"/>
              </a:rPr>
              <a:t> K-8 para </a:t>
            </a:r>
            <a:r>
              <a:rPr lang="en-US" sz="500" dirty="0" err="1">
                <a:latin typeface="Trebuchet MS"/>
                <a:ea typeface="Trebuchet MS"/>
                <a:cs typeface="Trebuchet MS"/>
                <a:sym typeface="Trebuchet MS"/>
              </a:rPr>
              <a:t>melhorar</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compreensão</a:t>
            </a:r>
            <a:r>
              <a:rPr lang="en-US" sz="500" dirty="0">
                <a:latin typeface="Trebuchet MS"/>
                <a:ea typeface="Trebuchet MS"/>
                <a:cs typeface="Trebuchet MS"/>
                <a:sym typeface="Trebuchet MS"/>
              </a:rPr>
              <a:t> da </a:t>
            </a:r>
            <a:r>
              <a:rPr lang="en-US" sz="500" dirty="0" err="1">
                <a:latin typeface="Trebuchet MS"/>
                <a:ea typeface="Trebuchet MS"/>
                <a:cs typeface="Trebuchet MS"/>
                <a:sym typeface="Trebuchet MS"/>
              </a:rPr>
              <a:t>leitura</a:t>
            </a:r>
            <a:r>
              <a:rPr lang="en-US" sz="500" dirty="0">
                <a:latin typeface="Trebuchet MS"/>
                <a:ea typeface="Trebuchet MS"/>
                <a:cs typeface="Trebuchet MS"/>
                <a:sym typeface="Trebuchet MS"/>
              </a:rPr>
              <a:t>.</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Para </a:t>
            </a:r>
            <a:r>
              <a:rPr lang="en-US" sz="500" dirty="0" err="1">
                <a:latin typeface="Trebuchet MS"/>
                <a:ea typeface="Trebuchet MS"/>
                <a:cs typeface="Trebuchet MS"/>
                <a:sym typeface="Trebuchet MS"/>
              </a:rPr>
              <a:t>aumentar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níveis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matemática</a:t>
            </a:r>
            <a:r>
              <a:rPr lang="en-US" sz="500" dirty="0">
                <a:latin typeface="Trebuchet MS"/>
                <a:ea typeface="Trebuchet MS"/>
                <a:cs typeface="Trebuchet MS"/>
                <a:sym typeface="Trebuchet MS"/>
              </a:rPr>
              <a:t> com base </a:t>
            </a:r>
            <a:r>
              <a:rPr lang="en-US" sz="500" dirty="0" err="1">
                <a:latin typeface="Trebuchet MS"/>
                <a:ea typeface="Trebuchet MS"/>
                <a:cs typeface="Trebuchet MS"/>
                <a:sym typeface="Trebuchet MS"/>
              </a:rPr>
              <a:t>nos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objetivos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individuais</a:t>
            </a:r>
            <a:r>
              <a:rPr lang="en-US" sz="500" dirty="0">
                <a:latin typeface="Trebuchet MS"/>
                <a:ea typeface="Trebuchet MS"/>
                <a:cs typeface="Trebuchet MS"/>
                <a:sym typeface="Trebuchet MS"/>
              </a:rPr>
              <a:t> do </a:t>
            </a:r>
            <a:r>
              <a:rPr lang="en-US" sz="500" dirty="0" err="1">
                <a:latin typeface="Trebuchet MS"/>
                <a:ea typeface="Trebuchet MS"/>
                <a:cs typeface="Trebuchet MS"/>
                <a:sym typeface="Trebuchet MS"/>
              </a:rPr>
              <a:t>PEl</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nossa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irá</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concentrar</a:t>
            </a:r>
            <a:r>
              <a:rPr lang="en-US" sz="500" dirty="0">
                <a:latin typeface="Trebuchet MS"/>
                <a:ea typeface="Trebuchet MS"/>
                <a:cs typeface="Trebuchet MS"/>
                <a:sym typeface="Trebuchet MS"/>
              </a:rPr>
              <a:t>-se </a:t>
            </a:r>
            <a:r>
              <a:rPr lang="en-US" sz="500" dirty="0" err="1">
                <a:latin typeface="Trebuchet MS"/>
                <a:ea typeface="Trebuchet MS"/>
                <a:cs typeface="Trebuchet MS"/>
                <a:sym typeface="Trebuchet MS"/>
              </a:rPr>
              <a:t>em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aumentar</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fluência</a:t>
            </a:r>
            <a:r>
              <a:rPr lang="en-US" sz="500" dirty="0">
                <a:latin typeface="Trebuchet MS"/>
                <a:ea typeface="Trebuchet MS"/>
                <a:cs typeface="Trebuchet MS"/>
                <a:sym typeface="Trebuchet MS"/>
              </a:rPr>
              <a:t> com </a:t>
            </a:r>
            <a:r>
              <a:rPr lang="en-US" sz="500" dirty="0" err="1">
                <a:latin typeface="Trebuchet MS"/>
                <a:ea typeface="Trebuchet MS"/>
                <a:cs typeface="Trebuchet MS"/>
                <a:sym typeface="Trebuchet MS"/>
              </a:rPr>
              <a:t>factos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adição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subtração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multiplicação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divisão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séries</a:t>
            </a:r>
            <a:r>
              <a:rPr lang="en-US" sz="500" dirty="0">
                <a:latin typeface="Trebuchet MS"/>
                <a:ea typeface="Trebuchet MS"/>
                <a:cs typeface="Trebuchet MS"/>
                <a:sym typeface="Trebuchet MS"/>
              </a:rPr>
              <a:t> K8-_.</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Como </a:t>
            </a:r>
            <a:r>
              <a:rPr lang="en-US" sz="500" dirty="0" err="1">
                <a:latin typeface="Trebuchet MS"/>
                <a:ea typeface="Trebuchet MS"/>
                <a:cs typeface="Trebuchet MS"/>
                <a:sym typeface="Trebuchet MS"/>
              </a:rPr>
              <a:t>diretor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comprometo</a:t>
            </a:r>
            <a:r>
              <a:rPr lang="en-US" sz="500" dirty="0">
                <a:latin typeface="Trebuchet MS"/>
                <a:ea typeface="Trebuchet MS"/>
                <a:cs typeface="Trebuchet MS"/>
                <a:sym typeface="Trebuchet MS"/>
              </a:rPr>
              <a:t>-me:</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Proporcionar</a:t>
            </a:r>
            <a:r>
              <a:rPr lang="en-US" sz="500" dirty="0">
                <a:latin typeface="Trebuchet MS"/>
                <a:ea typeface="Trebuchet MS"/>
                <a:cs typeface="Trebuchet MS"/>
                <a:sym typeface="Trebuchet MS"/>
              </a:rPr>
              <a:t> um </a:t>
            </a:r>
            <a:r>
              <a:rPr lang="en-US" sz="500" dirty="0" err="1">
                <a:latin typeface="Trebuchet MS"/>
                <a:ea typeface="Trebuchet MS"/>
                <a:cs typeface="Trebuchet MS"/>
                <a:sym typeface="Trebuchet MS"/>
              </a:rPr>
              <a:t>clima</a:t>
            </a:r>
            <a:r>
              <a:rPr lang="en-US" sz="500" dirty="0">
                <a:latin typeface="Trebuchet MS"/>
                <a:ea typeface="Trebuchet MS"/>
                <a:cs typeface="Trebuchet MS"/>
                <a:sym typeface="Trebuchet MS"/>
              </a:rPr>
              <a:t> escolar </a:t>
            </a:r>
            <a:r>
              <a:rPr lang="en-US" sz="500" dirty="0" err="1">
                <a:latin typeface="Trebuchet MS"/>
                <a:ea typeface="Trebuchet MS"/>
                <a:cs typeface="Trebuchet MS"/>
                <a:sym typeface="Trebuchet MS"/>
              </a:rPr>
              <a:t>seguro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ordenado</a:t>
            </a:r>
            <a:r>
              <a:rPr lang="en-US" sz="500" dirty="0">
                <a:latin typeface="Trebuchet MS"/>
                <a:ea typeface="Trebuchet MS"/>
                <a:cs typeface="Trebuchet MS"/>
                <a:sym typeface="Trebuchet MS"/>
              </a:rPr>
              <a:t>, que </a:t>
            </a:r>
            <a:r>
              <a:rPr lang="en-US" sz="500" dirty="0" err="1">
                <a:latin typeface="Trebuchet MS"/>
                <a:ea typeface="Trebuchet MS"/>
                <a:cs typeface="Trebuchet MS"/>
                <a:sym typeface="Trebuchet MS"/>
              </a:rPr>
              <a:t>seja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propício</a:t>
            </a:r>
            <a:r>
              <a:rPr lang="en-US" sz="500" dirty="0">
                <a:latin typeface="Trebuchet MS"/>
                <a:ea typeface="Trebuchet MS"/>
                <a:cs typeface="Trebuchet MS"/>
                <a:sym typeface="Trebuchet MS"/>
              </a:rPr>
              <a:t> à </a:t>
            </a:r>
            <a:r>
              <a:rPr lang="en-US" sz="500" dirty="0" err="1">
                <a:latin typeface="Trebuchet MS"/>
                <a:ea typeface="Trebuchet MS"/>
                <a:cs typeface="Trebuchet MS"/>
                <a:sym typeface="Trebuchet MS"/>
              </a:rPr>
              <a:t>aprendizagem</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Fornecer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currículo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instrução</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alta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qualidade</a:t>
            </a:r>
            <a:r>
              <a:rPr lang="en-US" sz="500" dirty="0">
                <a:latin typeface="Trebuchet MS"/>
                <a:ea typeface="Trebuchet MS"/>
                <a:cs typeface="Trebuchet MS"/>
                <a:sym typeface="Trebuchet MS"/>
              </a:rPr>
              <a:t> que </a:t>
            </a:r>
            <a:r>
              <a:rPr lang="en-US" sz="500" dirty="0" err="1">
                <a:latin typeface="Trebuchet MS"/>
                <a:ea typeface="Trebuchet MS"/>
                <a:cs typeface="Trebuchet MS"/>
                <a:sym typeface="Trebuchet MS"/>
              </a:rPr>
              <a:t>permitam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alunos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cumprir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elevados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padrões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Contratar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professores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funcionários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mais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capacitados</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garantir</a:t>
            </a:r>
            <a:r>
              <a:rPr lang="en-US" sz="500" dirty="0">
                <a:latin typeface="Trebuchet MS"/>
                <a:ea typeface="Trebuchet MS"/>
                <a:cs typeface="Trebuchet MS"/>
                <a:sym typeface="Trebuchet MS"/>
              </a:rPr>
              <a:t> o </a:t>
            </a:r>
            <a:r>
              <a:rPr lang="en-US" sz="500" dirty="0" err="1">
                <a:latin typeface="Trebuchet MS"/>
                <a:ea typeface="Trebuchet MS"/>
                <a:cs typeface="Trebuchet MS"/>
                <a:sym typeface="Trebuchet MS"/>
              </a:rPr>
              <a:t>sucesso</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Incentivar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odesenvolvimento</a:t>
            </a:r>
            <a:r>
              <a:rPr lang="en-US" sz="500" dirty="0">
                <a:latin typeface="Trebuchet MS"/>
                <a:ea typeface="Trebuchet MS"/>
                <a:cs typeface="Trebuchet MS"/>
                <a:sym typeface="Trebuchet MS"/>
              </a:rPr>
              <a:t> do </a:t>
            </a:r>
            <a:r>
              <a:rPr lang="en-US" sz="500" dirty="0" err="1">
                <a:latin typeface="Trebuchet MS"/>
                <a:ea typeface="Trebuchet MS"/>
                <a:cs typeface="Trebuchet MS"/>
                <a:sym typeface="Trebuchet MS"/>
              </a:rPr>
              <a:t>pessoal</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eestratégias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baseadas</a:t>
            </a:r>
            <a:r>
              <a:rPr lang="en-US" sz="500" dirty="0">
                <a:latin typeface="Trebuchet MS"/>
                <a:ea typeface="Trebuchet MS"/>
                <a:cs typeface="Trebuchet MS"/>
                <a:sym typeface="Trebuchet MS"/>
              </a:rPr>
              <a:t> me </a:t>
            </a:r>
            <a:r>
              <a:rPr lang="en-US" sz="500" dirty="0" err="1">
                <a:latin typeface="Trebuchet MS"/>
                <a:ea typeface="Trebuchet MS"/>
                <a:cs typeface="Trebuchet MS"/>
                <a:sym typeface="Trebuchet MS"/>
              </a:rPr>
              <a:t>investigação</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apoiar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oPlano</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Melhoria</a:t>
            </a:r>
            <a:r>
              <a:rPr lang="en-US" sz="500" dirty="0">
                <a:latin typeface="Trebuchet MS"/>
                <a:ea typeface="Trebuchet MS"/>
                <a:cs typeface="Trebuchet MS"/>
                <a:sym typeface="Trebuchet MS"/>
              </a:rPr>
              <a:t> da</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Remuncardetormaf</a:t>
            </a:r>
            <a:r>
              <a:rPr lang="en-US" sz="500" dirty="0">
                <a:latin typeface="Trebuchet MS"/>
                <a:ea typeface="Trebuchet MS"/>
                <a:cs typeface="Trebuchet MS"/>
                <a:sym typeface="Trebuchet MS"/>
              </a:rPr>
              <a:t> raefequentecomosatunseassuatamlassosreoprogressoindividualdosalunos.bem </a:t>
            </a:r>
            <a:r>
              <a:rPr lang="en-US" sz="500" dirty="0" err="1">
                <a:latin typeface="Trebuchet MS"/>
                <a:ea typeface="Trebuchet MS"/>
                <a:cs typeface="Trebuchet MS"/>
                <a:sym typeface="Trebuchet MS"/>
              </a:rPr>
              <a:t>como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sobre</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oportunidades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serem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parceiros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significativos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aprendizagem</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Fornecer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informações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oportunas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adequadas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sobre</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atividades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reuniões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oportunidades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Como professor, </a:t>
            </a:r>
            <a:r>
              <a:rPr lang="en-US" sz="500" dirty="0" err="1">
                <a:latin typeface="Trebuchet MS"/>
                <a:ea typeface="Trebuchet MS"/>
                <a:cs typeface="Trebuchet MS"/>
                <a:sym typeface="Trebuchet MS"/>
              </a:rPr>
              <a:t>comprometo</a:t>
            </a:r>
            <a:r>
              <a:rPr lang="en-US" sz="500" dirty="0">
                <a:latin typeface="Trebuchet MS"/>
                <a:ea typeface="Trebuchet MS"/>
                <a:cs typeface="Trebuchet MS"/>
                <a:sym typeface="Trebuchet MS"/>
              </a:rPr>
              <a:t>-me:</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Criar</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manter</a:t>
            </a:r>
            <a:r>
              <a:rPr lang="en-US" sz="500" dirty="0">
                <a:latin typeface="Trebuchet MS"/>
                <a:ea typeface="Trebuchet MS"/>
                <a:cs typeface="Trebuchet MS"/>
                <a:sym typeface="Trebuchet MS"/>
              </a:rPr>
              <a:t> um </a:t>
            </a:r>
            <a:r>
              <a:rPr lang="en-US" sz="500" dirty="0" err="1">
                <a:latin typeface="Trebuchet MS"/>
                <a:ea typeface="Trebuchet MS"/>
                <a:cs typeface="Trebuchet MS"/>
                <a:sym typeface="Trebuchet MS"/>
              </a:rPr>
              <a:t>ambiente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académico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atencioso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seguro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propicio</a:t>
            </a:r>
            <a:r>
              <a:rPr lang="en-US" sz="500" dirty="0">
                <a:latin typeface="Trebuchet MS"/>
                <a:ea typeface="Trebuchet MS"/>
                <a:cs typeface="Trebuchet MS"/>
                <a:sym typeface="Trebuchet MS"/>
              </a:rPr>
              <a:t> à </a:t>
            </a:r>
            <a:r>
              <a:rPr lang="en-US" sz="500" dirty="0" err="1">
                <a:latin typeface="Trebuchet MS"/>
                <a:ea typeface="Trebuchet MS"/>
                <a:cs typeface="Trebuchet MS"/>
                <a:sym typeface="Trebuchet MS"/>
              </a:rPr>
              <a:t>aprendizagem</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ajudar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cada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criança</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atingir</a:t>
            </a:r>
            <a:r>
              <a:rPr lang="en-US" sz="500" dirty="0">
                <a:latin typeface="Trebuchet MS"/>
                <a:ea typeface="Trebuchet MS"/>
                <a:cs typeface="Trebuchet MS"/>
                <a:sym typeface="Trebuchet MS"/>
              </a:rPr>
              <a:t> o </a:t>
            </a:r>
            <a:r>
              <a:rPr lang="en-US" sz="500" dirty="0" err="1">
                <a:latin typeface="Trebuchet MS"/>
                <a:ea typeface="Trebuchet MS"/>
                <a:cs typeface="Trebuchet MS"/>
                <a:sym typeface="Trebuchet MS"/>
              </a:rPr>
              <a:t>seu</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potencial</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Ser </a:t>
            </a:r>
            <a:r>
              <a:rPr lang="en-US" sz="500" dirty="0" err="1">
                <a:latin typeface="Trebuchet MS"/>
                <a:ea typeface="Trebuchet MS"/>
                <a:cs typeface="Trebuchet MS"/>
                <a:sym typeface="Trebuchet MS"/>
              </a:rPr>
              <a:t>justo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consistente</a:t>
            </a:r>
            <a:r>
              <a:rPr lang="en-US" sz="500" dirty="0">
                <a:latin typeface="Trebuchet MS"/>
                <a:ea typeface="Trebuchet MS"/>
                <a:cs typeface="Trebuchet MS"/>
                <a:sym typeface="Trebuchet MS"/>
              </a:rPr>
              <a:t> com </a:t>
            </a:r>
            <a:r>
              <a:rPr lang="en-US" sz="500" dirty="0" err="1">
                <a:latin typeface="Trebuchet MS"/>
                <a:ea typeface="Trebuchet MS"/>
                <a:cs typeface="Trebuchet MS"/>
                <a:sym typeface="Trebuchet MS"/>
              </a:rPr>
              <a:t>todas</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crianças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Para </a:t>
            </a:r>
            <a:r>
              <a:rPr lang="en-US" sz="500" dirty="0" err="1">
                <a:latin typeface="Trebuchet MS"/>
                <a:ea typeface="Trebuchet MS"/>
                <a:cs typeface="Trebuchet MS"/>
                <a:sym typeface="Trebuchet MS"/>
              </a:rPr>
              <a:t>apoiar</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aprendizagem</a:t>
            </a:r>
            <a:r>
              <a:rPr lang="en-US" sz="500" dirty="0">
                <a:latin typeface="Trebuchet MS"/>
                <a:ea typeface="Trebuchet MS"/>
                <a:cs typeface="Trebuchet MS"/>
                <a:sym typeface="Trebuchet MS"/>
              </a:rPr>
              <a:t> do meu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em</a:t>
            </a:r>
            <a:r>
              <a:rPr lang="en-US" sz="500" dirty="0">
                <a:latin typeface="Trebuchet MS"/>
                <a:ea typeface="Trebuchet MS"/>
                <a:cs typeface="Trebuchet MS"/>
                <a:sym typeface="Trebuchet MS"/>
              </a:rPr>
              <a:t> casa, </a:t>
            </a:r>
            <a:r>
              <a:rPr lang="en-US" sz="500" dirty="0" err="1">
                <a:latin typeface="Trebuchet MS"/>
                <a:ea typeface="Trebuchet MS"/>
                <a:cs typeface="Trebuchet MS"/>
                <a:sym typeface="Trebuchet MS"/>
              </a:rPr>
              <a:t>participando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numa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plataforma</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aprendizagem</a:t>
            </a:r>
            <a:r>
              <a:rPr lang="en-US" sz="500" dirty="0">
                <a:latin typeface="Trebuchet MS"/>
                <a:ea typeface="Trebuchet MS"/>
                <a:cs typeface="Trebuchet MS"/>
                <a:sym typeface="Trebuchet MS"/>
              </a:rPr>
              <a:t> online (se </a:t>
            </a:r>
            <a:r>
              <a:rPr lang="en-US" sz="500" dirty="0" err="1">
                <a:latin typeface="Trebuchet MS"/>
                <a:ea typeface="Trebuchet MS"/>
                <a:cs typeface="Trebuchet MS"/>
                <a:sym typeface="Trebuchet MS"/>
              </a:rPr>
              <a:t>aplicável</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Proporcionar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quando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aplicável</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atividades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trabalho</a:t>
            </a:r>
            <a:r>
              <a:rPr lang="en-US" sz="500" dirty="0">
                <a:latin typeface="Trebuchet MS"/>
                <a:ea typeface="Trebuchet MS"/>
                <a:cs typeface="Trebuchet MS"/>
                <a:sym typeface="Trebuchet MS"/>
              </a:rPr>
              <a:t> de casa </a:t>
            </a:r>
            <a:r>
              <a:rPr lang="en-US" sz="500" dirty="0" err="1">
                <a:latin typeface="Trebuchet MS"/>
                <a:ea typeface="Trebuchet MS"/>
                <a:cs typeface="Trebuchet MS"/>
                <a:sym typeface="Trebuchet MS"/>
              </a:rPr>
              <a:t>significativas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adequadas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Estabelecer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monitorizar</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impor</a:t>
            </a:r>
            <a:r>
              <a:rPr lang="en-US" sz="500" dirty="0">
                <a:latin typeface="Trebuchet MS"/>
                <a:ea typeface="Trebuchet MS"/>
                <a:cs typeface="Trebuchet MS"/>
                <a:sym typeface="Trebuchet MS"/>
              </a:rPr>
              <a:t> um </a:t>
            </a:r>
            <a:r>
              <a:rPr lang="en-US" sz="500" dirty="0" err="1">
                <a:latin typeface="Trebuchet MS"/>
                <a:ea typeface="Trebuchet MS"/>
                <a:cs typeface="Trebuchet MS"/>
                <a:sym typeface="Trebuchet MS"/>
              </a:rPr>
              <a:t>nivel</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consistente</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gestão</a:t>
            </a:r>
            <a:r>
              <a:rPr lang="en-US" sz="500" dirty="0">
                <a:latin typeface="Trebuchet MS"/>
                <a:ea typeface="Trebuchet MS"/>
                <a:cs typeface="Trebuchet MS"/>
                <a:sym typeface="Trebuchet MS"/>
              </a:rPr>
              <a:t> da sala de aula</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Manter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linhas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comunicação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abertas</a:t>
            </a:r>
            <a:r>
              <a:rPr lang="en-US" sz="500" dirty="0">
                <a:latin typeface="Trebuchet MS"/>
                <a:ea typeface="Trebuchet MS"/>
                <a:cs typeface="Trebuchet MS"/>
                <a:sym typeface="Trebuchet MS"/>
              </a:rPr>
              <a:t> com o </a:t>
            </a:r>
            <a:r>
              <a:rPr lang="en-US" sz="500" dirty="0" err="1">
                <a:latin typeface="Trebuchet MS"/>
                <a:ea typeface="Trebuchet MS"/>
                <a:cs typeface="Trebuchet MS"/>
                <a:sym typeface="Trebuchet MS"/>
              </a:rPr>
              <a:t>aluno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pais</a:t>
            </a:r>
            <a:r>
              <a:rPr lang="en-US" sz="500" dirty="0">
                <a:latin typeface="Trebuchet MS"/>
                <a:ea typeface="Trebuchet MS"/>
                <a:cs typeface="Trebuchet MS"/>
                <a:sym typeface="Trebuchet MS"/>
              </a:rPr>
              <a:t>/</a:t>
            </a:r>
            <a:r>
              <a:rPr lang="en-US" sz="500" dirty="0" err="1">
                <a:latin typeface="Trebuchet MS"/>
                <a:ea typeface="Trebuchet MS"/>
                <a:cs typeface="Trebuchet MS"/>
                <a:sym typeface="Trebuchet MS"/>
              </a:rPr>
              <a:t>encarregados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educação</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Utilizar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uma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variedade</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estratégias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professores</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atender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às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necessidades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todos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alunos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Notificar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pais</a:t>
            </a:r>
            <a:r>
              <a:rPr lang="en-US" sz="500" dirty="0">
                <a:latin typeface="Trebuchet MS"/>
                <a:ea typeface="Trebuchet MS"/>
                <a:cs typeface="Trebuchet MS"/>
                <a:sym typeface="Trebuchet MS"/>
              </a:rPr>
              <a:t>/</a:t>
            </a:r>
            <a:r>
              <a:rPr lang="en-US" sz="500" dirty="0" err="1">
                <a:latin typeface="Trebuchet MS"/>
                <a:ea typeface="Trebuchet MS"/>
                <a:cs typeface="Trebuchet MS"/>
                <a:sym typeface="Trebuchet MS"/>
              </a:rPr>
              <a:t>encarregados</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educação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caso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surjam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preocupações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académicas</a:t>
            </a:r>
            <a:r>
              <a:rPr lang="en-US" sz="500" dirty="0">
                <a:latin typeface="Trebuchet MS"/>
                <a:ea typeface="Trebuchet MS"/>
                <a:cs typeface="Trebuchet MS"/>
                <a:sym typeface="Trebuchet MS"/>
              </a:rPr>
              <a:t> e/</a:t>
            </a:r>
            <a:r>
              <a:rPr lang="en-US" sz="500" dirty="0" err="1">
                <a:latin typeface="Trebuchet MS"/>
                <a:ea typeface="Trebuchet MS"/>
                <a:cs typeface="Trebuchet MS"/>
                <a:sym typeface="Trebuchet MS"/>
              </a:rPr>
              <a:t>ou</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sociais</a:t>
            </a:r>
            <a:r>
              <a:rPr lang="en-US" sz="500" dirty="0">
                <a:latin typeface="Trebuchet MS"/>
                <a:ea typeface="Trebuchet MS"/>
                <a:cs typeface="Trebuchet MS"/>
                <a:sym typeface="Trebuchet MS"/>
              </a:rPr>
              <a:t> com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alunos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Apoiar</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no </a:t>
            </a:r>
            <a:r>
              <a:rPr lang="en-US" sz="500" dirty="0" err="1">
                <a:latin typeface="Trebuchet MS"/>
                <a:ea typeface="Trebuchet MS"/>
                <a:cs typeface="Trebuchet MS"/>
                <a:sym typeface="Trebuchet MS"/>
              </a:rPr>
              <a:t>desenvolvimento</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comportamentos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positivos</a:t>
            </a:r>
            <a:r>
              <a:rPr lang="en-US" sz="500" dirty="0">
                <a:latin typeface="Trebuchet MS"/>
                <a:ea typeface="Trebuchet MS"/>
                <a:cs typeface="Trebuchet MS"/>
                <a:sym typeface="Trebuchet MS"/>
              </a:rPr>
              <a:t> e no </a:t>
            </a:r>
            <a:r>
              <a:rPr lang="en-US" sz="500" dirty="0" err="1">
                <a:latin typeface="Trebuchet MS"/>
                <a:ea typeface="Trebuchet MS"/>
                <a:cs typeface="Trebuchet MS"/>
                <a:sym typeface="Trebuchet MS"/>
              </a:rPr>
              <a:t>respeito</a:t>
            </a:r>
            <a:r>
              <a:rPr lang="en-US" sz="500" dirty="0">
                <a:latin typeface="Trebuchet MS"/>
                <a:ea typeface="Trebuchet MS"/>
                <a:cs typeface="Trebuchet MS"/>
                <a:sym typeface="Trebuchet MS"/>
              </a:rPr>
              <a:t> pela </a:t>
            </a:r>
            <a:r>
              <a:rPr lang="en-US" sz="500" dirty="0" err="1">
                <a:latin typeface="Trebuchet MS"/>
                <a:ea typeface="Trebuchet MS"/>
                <a:cs typeface="Trebuchet MS"/>
                <a:sym typeface="Trebuchet MS"/>
              </a:rPr>
              <a:t>diversidade</a:t>
            </a:r>
            <a:r>
              <a:rPr lang="en-US" sz="500" dirty="0">
                <a:latin typeface="Trebuchet MS"/>
                <a:ea typeface="Trebuchet MS"/>
                <a:cs typeface="Trebuchet MS"/>
                <a:sym typeface="Trebuchet MS"/>
              </a:rPr>
              <a:t> cultural</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Fornecer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às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famílias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estratégias</a:t>
            </a:r>
            <a:r>
              <a:rPr lang="en-US" sz="500" dirty="0">
                <a:latin typeface="Trebuchet MS"/>
                <a:ea typeface="Trebuchet MS"/>
                <a:cs typeface="Trebuchet MS"/>
                <a:sym typeface="Trebuchet MS"/>
              </a:rPr>
              <a:t>/</a:t>
            </a:r>
            <a:r>
              <a:rPr lang="en-US" sz="500" dirty="0" err="1">
                <a:latin typeface="Trebuchet MS"/>
                <a:ea typeface="Trebuchet MS"/>
                <a:cs typeface="Trebuchet MS"/>
                <a:sym typeface="Trebuchet MS"/>
              </a:rPr>
              <a:t>recursos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específicos</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apoiar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aaprendizagem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eocomportamento</a:t>
            </a:r>
            <a:r>
              <a:rPr lang="en-US" sz="500" dirty="0">
                <a:latin typeface="Trebuchet MS"/>
                <a:ea typeface="Trebuchet MS"/>
                <a:cs typeface="Trebuchet MS"/>
                <a:sym typeface="Trebuchet MS"/>
              </a:rPr>
              <a:t> dos </a:t>
            </a:r>
            <a:r>
              <a:rPr lang="en-US" sz="500" dirty="0" err="1">
                <a:latin typeface="Trebuchet MS"/>
                <a:ea typeface="Trebuchet MS"/>
                <a:cs typeface="Trebuchet MS"/>
                <a:sym typeface="Trebuchet MS"/>
              </a:rPr>
              <a:t>seus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filhos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em</a:t>
            </a:r>
            <a:r>
              <a:rPr lang="en-US" sz="500" dirty="0">
                <a:latin typeface="Trebuchet MS"/>
                <a:ea typeface="Trebuchet MS"/>
                <a:cs typeface="Trebuchet MS"/>
                <a:sym typeface="Trebuchet MS"/>
              </a:rPr>
              <a:t> casa</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Como pai/</a:t>
            </a:r>
            <a:r>
              <a:rPr lang="en-US" sz="500" dirty="0" err="1">
                <a:latin typeface="Trebuchet MS"/>
                <a:ea typeface="Trebuchet MS"/>
                <a:cs typeface="Trebuchet MS"/>
                <a:sym typeface="Trebuchet MS"/>
              </a:rPr>
              <a:t>encarregado</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educação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comprometo</a:t>
            </a:r>
            <a:r>
              <a:rPr lang="en-US" sz="500" dirty="0">
                <a:latin typeface="Trebuchet MS"/>
                <a:ea typeface="Trebuchet MS"/>
                <a:cs typeface="Trebuchet MS"/>
                <a:sym typeface="Trebuchet MS"/>
              </a:rPr>
              <a:t>-me:</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Garantir</a:t>
            </a:r>
            <a:r>
              <a:rPr lang="en-US" sz="500" dirty="0">
                <a:latin typeface="Trebuchet MS"/>
                <a:ea typeface="Trebuchet MS"/>
                <a:cs typeface="Trebuchet MS"/>
                <a:sym typeface="Trebuchet MS"/>
              </a:rPr>
              <a:t> que o meu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frequenta</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regularmente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é</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pontual</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todos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dias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está</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preparado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vestido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adequadamente</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monitorizar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trabalhos</a:t>
            </a:r>
            <a:r>
              <a:rPr lang="en-US" sz="500" dirty="0">
                <a:latin typeface="Trebuchet MS"/>
                <a:ea typeface="Trebuchet MS"/>
                <a:cs typeface="Trebuchet MS"/>
                <a:sym typeface="Trebuchet MS"/>
              </a:rPr>
              <a:t> de casa/</a:t>
            </a:r>
            <a:r>
              <a:rPr lang="en-US" sz="500" dirty="0" err="1">
                <a:latin typeface="Trebuchet MS"/>
                <a:ea typeface="Trebuchet MS"/>
                <a:cs typeface="Trebuchet MS"/>
                <a:sym typeface="Trebuchet MS"/>
              </a:rPr>
              <a:t>trabalhos</a:t>
            </a:r>
            <a:r>
              <a:rPr lang="en-US" sz="500" dirty="0">
                <a:latin typeface="Trebuchet MS"/>
                <a:ea typeface="Trebuchet MS"/>
                <a:cs typeface="Trebuchet MS"/>
                <a:sym typeface="Trebuchet MS"/>
              </a:rPr>
              <a:t> de casa e </a:t>
            </a:r>
            <a:r>
              <a:rPr lang="en-US" sz="500" dirty="0" err="1">
                <a:latin typeface="Trebuchet MS"/>
                <a:ea typeface="Trebuchet MS"/>
                <a:cs typeface="Trebuchet MS"/>
                <a:sym typeface="Trebuchet MS"/>
              </a:rPr>
              <a:t>notificar</a:t>
            </a:r>
            <a:r>
              <a:rPr lang="en-US" sz="500" dirty="0">
                <a:latin typeface="Trebuchet MS"/>
                <a:ea typeface="Trebuchet MS"/>
                <a:cs typeface="Trebuchet MS"/>
                <a:sym typeface="Trebuchet MS"/>
              </a:rPr>
              <a:t> o professor se </a:t>
            </a:r>
            <a:r>
              <a:rPr lang="en-US" sz="500" dirty="0" err="1">
                <a:latin typeface="Trebuchet MS"/>
                <a:ea typeface="Trebuchet MS"/>
                <a:cs typeface="Trebuchet MS"/>
                <a:sym typeface="Trebuchet MS"/>
              </a:rPr>
              <a:t>surgirem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problemas</a:t>
            </a:r>
            <a:r>
              <a:rPr lang="en-US" sz="500" dirty="0">
                <a:latin typeface="Trebuchet MS"/>
                <a:ea typeface="Trebuchet MS"/>
                <a:cs typeface="Trebuchet MS"/>
                <a:sym typeface="Trebuchet MS"/>
              </a:rPr>
              <a:t> com a </a:t>
            </a:r>
            <a:r>
              <a:rPr lang="en-US" sz="500" dirty="0" err="1">
                <a:latin typeface="Trebuchet MS"/>
                <a:ea typeface="Trebuchet MS"/>
                <a:cs typeface="Trebuchet MS"/>
                <a:sym typeface="Trebuchet MS"/>
              </a:rPr>
              <a:t>realização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Proporcionar</a:t>
            </a:r>
            <a:r>
              <a:rPr lang="en-US" sz="500" dirty="0">
                <a:latin typeface="Trebuchet MS"/>
                <a:ea typeface="Trebuchet MS"/>
                <a:cs typeface="Trebuchet MS"/>
                <a:sym typeface="Trebuchet MS"/>
              </a:rPr>
              <a:t> um </a:t>
            </a:r>
            <a:r>
              <a:rPr lang="en-US" sz="500" dirty="0" err="1">
                <a:latin typeface="Trebuchet MS"/>
                <a:ea typeface="Trebuchet MS"/>
                <a:cs typeface="Trebuchet MS"/>
                <a:sym typeface="Trebuchet MS"/>
              </a:rPr>
              <a:t>ambiente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doméstico</a:t>
            </a:r>
            <a:r>
              <a:rPr lang="en-US" sz="500" dirty="0">
                <a:latin typeface="Trebuchet MS"/>
                <a:ea typeface="Trebuchet MS"/>
                <a:cs typeface="Trebuchet MS"/>
                <a:sym typeface="Trebuchet MS"/>
              </a:rPr>
              <a:t> que incentive o meu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aprender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estudar</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ler</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Monitorizar</a:t>
            </a:r>
            <a:r>
              <a:rPr lang="en-US" sz="500" dirty="0">
                <a:latin typeface="Trebuchet MS"/>
                <a:ea typeface="Trebuchet MS"/>
                <a:cs typeface="Trebuchet MS"/>
                <a:sym typeface="Trebuchet MS"/>
              </a:rPr>
              <a:t> o tempo que o meu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vê</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televisão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garantir</a:t>
            </a:r>
            <a:r>
              <a:rPr lang="en-US" sz="500" dirty="0">
                <a:latin typeface="Trebuchet MS"/>
                <a:ea typeface="Trebuchet MS"/>
                <a:cs typeface="Trebuchet MS"/>
                <a:sym typeface="Trebuchet MS"/>
              </a:rPr>
              <a:t> um </a:t>
            </a:r>
            <a:r>
              <a:rPr lang="en-US" sz="500" dirty="0" err="1">
                <a:latin typeface="Trebuchet MS"/>
                <a:ea typeface="Trebuchet MS"/>
                <a:cs typeface="Trebuchet MS"/>
                <a:sym typeface="Trebuchet MS"/>
              </a:rPr>
              <a:t>sono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adequado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todas</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noites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Comunicar</a:t>
            </a:r>
            <a:r>
              <a:rPr lang="en-US" sz="500" dirty="0">
                <a:latin typeface="Trebuchet MS"/>
                <a:ea typeface="Trebuchet MS"/>
                <a:cs typeface="Trebuchet MS"/>
                <a:sym typeface="Trebuchet MS"/>
              </a:rPr>
              <a:t> com o professor e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terapeutas</a:t>
            </a:r>
            <a:r>
              <a:rPr lang="en-US" sz="500" dirty="0">
                <a:latin typeface="Trebuchet MS"/>
                <a:ea typeface="Trebuchet MS"/>
                <a:cs typeface="Trebuchet MS"/>
                <a:sym typeface="Trebuchet MS"/>
              </a:rPr>
              <a:t> do meu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com </a:t>
            </a:r>
            <a:r>
              <a:rPr lang="en-US" sz="500" dirty="0" err="1">
                <a:latin typeface="Trebuchet MS"/>
                <a:ea typeface="Trebuchet MS"/>
                <a:cs typeface="Trebuchet MS"/>
                <a:sym typeface="Trebuchet MS"/>
              </a:rPr>
              <a:t>questões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preocupações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pedir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ajuda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quando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necessário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Apoiar</a:t>
            </a:r>
            <a:r>
              <a:rPr lang="en-US" sz="500" dirty="0">
                <a:latin typeface="Trebuchet MS"/>
                <a:ea typeface="Trebuchet MS"/>
                <a:cs typeface="Trebuchet MS"/>
                <a:sym typeface="Trebuchet MS"/>
              </a:rPr>
              <a:t> o meu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professores</a:t>
            </a:r>
            <a:r>
              <a:rPr lang="en-US" sz="500" dirty="0">
                <a:latin typeface="Trebuchet MS"/>
                <a:ea typeface="Trebuchet MS"/>
                <a:cs typeface="Trebuchet MS"/>
                <a:sym typeface="Trebuchet MS"/>
              </a:rPr>
              <a:t> e o CECPB, </a:t>
            </a:r>
            <a:r>
              <a:rPr lang="en-US" sz="500" dirty="0" err="1">
                <a:latin typeface="Trebuchet MS"/>
                <a:ea typeface="Trebuchet MS"/>
                <a:cs typeface="Trebuchet MS"/>
                <a:sym typeface="Trebuchet MS"/>
              </a:rPr>
              <a:t>oferecendo</a:t>
            </a:r>
            <a:r>
              <a:rPr lang="en-US" sz="500" dirty="0">
                <a:latin typeface="Trebuchet MS"/>
                <a:ea typeface="Trebuchet MS"/>
                <a:cs typeface="Trebuchet MS"/>
                <a:sym typeface="Trebuchet MS"/>
              </a:rPr>
              <a:t>-se </a:t>
            </a:r>
            <a:r>
              <a:rPr lang="en-US" sz="500" dirty="0" err="1">
                <a:latin typeface="Trebuchet MS"/>
                <a:ea typeface="Trebuchet MS"/>
                <a:cs typeface="Trebuchet MS"/>
                <a:sym typeface="Trebuchet MS"/>
              </a:rPr>
              <a:t>como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voluntário</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ajudando</a:t>
            </a:r>
            <a:r>
              <a:rPr lang="en-US" sz="500" dirty="0">
                <a:latin typeface="Trebuchet MS"/>
                <a:ea typeface="Trebuchet MS"/>
                <a:cs typeface="Trebuchet MS"/>
                <a:sym typeface="Trebuchet MS"/>
              </a:rPr>
              <a:t> sempre que </a:t>
            </a:r>
            <a:r>
              <a:rPr lang="en-US" sz="500" dirty="0" err="1">
                <a:latin typeface="Trebuchet MS"/>
                <a:ea typeface="Trebuchet MS"/>
                <a:cs typeface="Trebuchet MS"/>
                <a:sym typeface="Trebuchet MS"/>
              </a:rPr>
              <a:t>possível</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Participar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em</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formações</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pais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preparadas</a:t>
            </a:r>
            <a:r>
              <a:rPr lang="en-US" sz="500" dirty="0">
                <a:latin typeface="Trebuchet MS"/>
                <a:ea typeface="Trebuchet MS"/>
                <a:cs typeface="Trebuchet MS"/>
                <a:sym typeface="Trebuchet MS"/>
              </a:rPr>
              <a:t> pela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ajudar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omeu</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filho</a:t>
            </a:r>
            <a:r>
              <a:rPr lang="en-US" sz="500" dirty="0">
                <a:latin typeface="Trebuchet MS"/>
                <a:ea typeface="Trebuchet MS"/>
                <a:cs typeface="Trebuchet MS"/>
                <a:sym typeface="Trebuchet MS"/>
              </a:rPr>
              <a:t> com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estudos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em</a:t>
            </a:r>
            <a:r>
              <a:rPr lang="en-US" sz="500" dirty="0">
                <a:latin typeface="Trebuchet MS"/>
                <a:ea typeface="Trebuchet MS"/>
                <a:cs typeface="Trebuchet MS"/>
                <a:sym typeface="Trebuchet MS"/>
              </a:rPr>
              <a:t> casa</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Como </a:t>
            </a:r>
            <a:r>
              <a:rPr lang="en-US" sz="500" dirty="0" err="1">
                <a:latin typeface="Trebuchet MS"/>
                <a:ea typeface="Trebuchet MS"/>
                <a:cs typeface="Trebuchet MS"/>
                <a:sym typeface="Trebuchet MS"/>
              </a:rPr>
              <a:t>estudante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comprometo</a:t>
            </a:r>
            <a:r>
              <a:rPr lang="en-US" sz="500" dirty="0">
                <a:latin typeface="Trebuchet MS"/>
                <a:ea typeface="Trebuchet MS"/>
                <a:cs typeface="Trebuchet MS"/>
                <a:sym typeface="Trebuchet MS"/>
              </a:rPr>
              <a:t>-me:</a:t>
            </a: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Para </a:t>
            </a:r>
            <a:r>
              <a:rPr lang="en-US" sz="500" dirty="0" err="1">
                <a:latin typeface="Trebuchet MS"/>
                <a:ea typeface="Trebuchet MS"/>
                <a:cs typeface="Trebuchet MS"/>
                <a:sym typeface="Trebuchet MS"/>
              </a:rPr>
              <a:t>ri</a:t>
            </a:r>
            <a:r>
              <a:rPr lang="en-US" sz="500" dirty="0">
                <a:latin typeface="Trebuchet MS"/>
                <a:ea typeface="Trebuchet MS"/>
                <a:cs typeface="Trebuchet MS"/>
                <a:sym typeface="Trebuchet MS"/>
              </a:rPr>
              <a:t> à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pontualmente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todos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os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dias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esteja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preparado</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Para </a:t>
            </a:r>
            <a:r>
              <a:rPr lang="en-US" sz="500" dirty="0" err="1">
                <a:latin typeface="Trebuchet MS"/>
                <a:ea typeface="Trebuchet MS"/>
                <a:cs typeface="Trebuchet MS"/>
                <a:sym typeface="Trebuchet MS"/>
              </a:rPr>
              <a:t>completar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quaisquer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tarefas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digitais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atribuídas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quando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aplicável</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trabalhos</a:t>
            </a:r>
            <a:r>
              <a:rPr lang="en-US" sz="500" dirty="0">
                <a:latin typeface="Trebuchet MS"/>
                <a:ea typeface="Trebuchet MS"/>
                <a:cs typeface="Trebuchet MS"/>
                <a:sym typeface="Trebuchet MS"/>
              </a:rPr>
              <a:t> de casa</a:t>
            </a:r>
          </a:p>
          <a:p>
            <a:pPr marL="342900" lvl="0" indent="-330200" algn="l" rtl="0">
              <a:lnSpc>
                <a:spcPct val="115000"/>
              </a:lnSpc>
              <a:spcBef>
                <a:spcPts val="0"/>
              </a:spcBef>
              <a:spcAft>
                <a:spcPts val="0"/>
              </a:spcAft>
              <a:buClr>
                <a:schemeClr val="dk1"/>
              </a:buClr>
              <a:buSzPts val="2000"/>
              <a:buFont typeface="Trebuchet MS"/>
              <a:buChar char="●"/>
            </a:pPr>
            <a:r>
              <a:rPr lang="en-US" sz="500" dirty="0" err="1">
                <a:latin typeface="Trebuchet MS"/>
                <a:ea typeface="Trebuchet MS"/>
                <a:cs typeface="Trebuchet MS"/>
                <a:sym typeface="Trebuchet MS"/>
              </a:rPr>
              <a:t>Seguir</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regras</a:t>
            </a:r>
            <a:r>
              <a:rPr lang="en-US" sz="500" dirty="0">
                <a:latin typeface="Trebuchet MS"/>
                <a:ea typeface="Trebuchet MS"/>
                <a:cs typeface="Trebuchet MS"/>
                <a:sym typeface="Trebuchet MS"/>
              </a:rPr>
              <a:t> da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mostrar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respeito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por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todos</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aceitar</a:t>
            </a:r>
            <a:r>
              <a:rPr lang="en-US" sz="500" dirty="0">
                <a:latin typeface="Trebuchet MS"/>
                <a:ea typeface="Trebuchet MS"/>
                <a:cs typeface="Trebuchet MS"/>
                <a:sym typeface="Trebuchet MS"/>
              </a:rPr>
              <a:t> a </a:t>
            </a:r>
            <a:r>
              <a:rPr lang="en-US" sz="500" dirty="0" err="1">
                <a:latin typeface="Trebuchet MS"/>
                <a:ea typeface="Trebuchet MS"/>
                <a:cs typeface="Trebuchet MS"/>
                <a:sym typeface="Trebuchet MS"/>
              </a:rPr>
              <a:t>responsabilidade</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pelas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minhas</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escolhas</a:t>
            </a:r>
            <a:r>
              <a:rPr lang="en-US" sz="500" dirty="0">
                <a:latin typeface="Trebuchet MS"/>
                <a:ea typeface="Trebuchet MS"/>
                <a:cs typeface="Trebuchet MS"/>
                <a:sym typeface="Trebuchet MS"/>
              </a:rPr>
              <a:t> Para </a:t>
            </a:r>
            <a:r>
              <a:rPr lang="en-US" sz="500" dirty="0" err="1">
                <a:latin typeface="Trebuchet MS"/>
                <a:ea typeface="Trebuchet MS"/>
                <a:cs typeface="Trebuchet MS"/>
                <a:sym typeface="Trebuchet MS"/>
              </a:rPr>
              <a:t>cuidar</a:t>
            </a:r>
            <a:r>
              <a:rPr lang="en-US" sz="500" dirty="0">
                <a:latin typeface="Trebuchet MS"/>
                <a:ea typeface="Trebuchet MS"/>
                <a:cs typeface="Trebuchet MS"/>
                <a:sym typeface="Trebuchet MS"/>
              </a:rPr>
              <a:t> de </a:t>
            </a:r>
            <a:r>
              <a:rPr lang="en-US" sz="500" dirty="0" err="1">
                <a:latin typeface="Trebuchet MS"/>
                <a:ea typeface="Trebuchet MS"/>
                <a:cs typeface="Trebuchet MS"/>
                <a:sym typeface="Trebuchet MS"/>
              </a:rPr>
              <a:t>livros</a:t>
            </a:r>
            <a:r>
              <a:rPr lang="en-US" sz="500" dirty="0">
                <a:latin typeface="Trebuchet MS"/>
                <a:ea typeface="Trebuchet MS"/>
                <a:cs typeface="Trebuchet MS"/>
                <a:sym typeface="Trebuchet MS"/>
              </a:rPr>
              <a:t>, material e </a:t>
            </a:r>
            <a:r>
              <a:rPr lang="en-US" sz="500" dirty="0" err="1">
                <a:latin typeface="Trebuchet MS"/>
                <a:ea typeface="Trebuchet MS"/>
                <a:cs typeface="Trebuchet MS"/>
                <a:sym typeface="Trebuchet MS"/>
              </a:rPr>
              <a:t>materiais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Para </a:t>
            </a:r>
            <a:r>
              <a:rPr lang="en-US" sz="500" dirty="0" err="1">
                <a:latin typeface="Trebuchet MS"/>
                <a:ea typeface="Trebuchet MS"/>
                <a:cs typeface="Trebuchet MS"/>
                <a:sym typeface="Trebuchet MS"/>
              </a:rPr>
              <a:t>ouvir</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completar</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todas</a:t>
            </a:r>
            <a:r>
              <a:rPr lang="en-US" sz="500" dirty="0">
                <a:latin typeface="Trebuchet MS"/>
                <a:ea typeface="Trebuchet MS"/>
                <a:cs typeface="Trebuchet MS"/>
                <a:sym typeface="Trebuchet MS"/>
              </a:rPr>
              <a:t> as </a:t>
            </a:r>
            <a:r>
              <a:rPr lang="en-US" sz="500" dirty="0" err="1">
                <a:latin typeface="Trebuchet MS"/>
                <a:ea typeface="Trebuchet MS"/>
                <a:cs typeface="Trebuchet MS"/>
                <a:sym typeface="Trebuchet MS"/>
              </a:rPr>
              <a:t>tarefas</a:t>
            </a:r>
            <a:endParaRPr lang="en-US" sz="500" dirty="0">
              <a:latin typeface="Trebuchet MS"/>
              <a:ea typeface="Trebuchet MS"/>
              <a:cs typeface="Trebuchet MS"/>
              <a:sym typeface="Trebuchet MS"/>
            </a:endParaRPr>
          </a:p>
          <a:p>
            <a:pPr marL="342900" lvl="0" indent="-330200" algn="l" rtl="0">
              <a:lnSpc>
                <a:spcPct val="115000"/>
              </a:lnSpc>
              <a:spcBef>
                <a:spcPts val="0"/>
              </a:spcBef>
              <a:spcAft>
                <a:spcPts val="0"/>
              </a:spcAft>
              <a:buClr>
                <a:schemeClr val="dk1"/>
              </a:buClr>
              <a:buSzPts val="2000"/>
              <a:buFont typeface="Trebuchet MS"/>
              <a:buChar char="●"/>
            </a:pPr>
            <a:r>
              <a:rPr lang="en-US" sz="500" dirty="0">
                <a:latin typeface="Trebuchet MS"/>
                <a:ea typeface="Trebuchet MS"/>
                <a:cs typeface="Trebuchet MS"/>
                <a:sym typeface="Trebuchet MS"/>
              </a:rPr>
              <a:t>Ter </a:t>
            </a:r>
            <a:r>
              <a:rPr lang="en-US" sz="500" dirty="0" err="1">
                <a:latin typeface="Trebuchet MS"/>
                <a:ea typeface="Trebuchet MS"/>
                <a:cs typeface="Trebuchet MS"/>
                <a:sym typeface="Trebuchet MS"/>
              </a:rPr>
              <a:t>orgulho</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na</a:t>
            </a:r>
            <a:r>
              <a:rPr lang="en-US" sz="500" dirty="0">
                <a:latin typeface="Trebuchet MS"/>
                <a:ea typeface="Trebuchet MS"/>
                <a:cs typeface="Trebuchet MS"/>
                <a:sym typeface="Trebuchet MS"/>
              </a:rPr>
              <a:t> </a:t>
            </a:r>
            <a:r>
              <a:rPr lang="en-US" sz="500" dirty="0" err="1">
                <a:latin typeface="Trebuchet MS"/>
                <a:ea typeface="Trebuchet MS"/>
                <a:cs typeface="Trebuchet MS"/>
                <a:sym typeface="Trebuchet MS"/>
              </a:rPr>
              <a:t>minha</a:t>
            </a:r>
            <a:r>
              <a:rPr lang="en-US" sz="500" dirty="0">
                <a:latin typeface="Trebuchet MS"/>
                <a:ea typeface="Trebuchet MS"/>
                <a:cs typeface="Trebuchet MS"/>
                <a:sym typeface="Trebuchet MS"/>
              </a:rPr>
              <a:t> casa, </a:t>
            </a:r>
            <a:r>
              <a:rPr lang="en-US" sz="500" dirty="0" err="1">
                <a:latin typeface="Trebuchet MS"/>
                <a:ea typeface="Trebuchet MS"/>
                <a:cs typeface="Trebuchet MS"/>
                <a:sym typeface="Trebuchet MS"/>
              </a:rPr>
              <a:t>escola</a:t>
            </a:r>
            <a:r>
              <a:rPr lang="en-US" sz="500" dirty="0">
                <a:latin typeface="Trebuchet MS"/>
                <a:ea typeface="Trebuchet MS"/>
                <a:cs typeface="Trebuchet MS"/>
                <a:sym typeface="Trebuchet MS"/>
              </a:rPr>
              <a:t> e </a:t>
            </a:r>
            <a:r>
              <a:rPr lang="en-US" sz="500" dirty="0" err="1">
                <a:latin typeface="Trebuchet MS"/>
                <a:ea typeface="Trebuchet MS"/>
                <a:cs typeface="Trebuchet MS"/>
                <a:sym typeface="Trebuchet MS"/>
              </a:rPr>
              <a:t>comunidade</a:t>
            </a:r>
            <a:endParaRPr lang="en-US" sz="500" dirty="0">
              <a:latin typeface="Trebuchet MS"/>
              <a:ea typeface="Trebuchet MS"/>
              <a:cs typeface="Trebuchet MS"/>
              <a:sym typeface="Trebuchet MS"/>
            </a:endParaRPr>
          </a:p>
        </p:txBody>
      </p:sp>
      <p:sp>
        <p:nvSpPr>
          <p:cNvPr id="328" name="Google Shape;328;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body" idx="1"/>
          </p:nvPr>
        </p:nvSpPr>
        <p:spPr>
          <a:xfrm>
            <a:off x="532180" y="1417319"/>
            <a:ext cx="8070000" cy="2568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400"/>
              <a:buNone/>
            </a:pPr>
            <a:r>
              <a:rPr lang="en-US" sz="2000">
                <a:latin typeface="Trebuchet MS"/>
                <a:ea typeface="Trebuchet MS"/>
                <a:cs typeface="Trebuchet MS"/>
                <a:sym typeface="Trebuchet MS"/>
              </a:rPr>
              <a:t>As famílias têm o direito de perguntar: </a:t>
            </a:r>
            <a:endParaRPr sz="20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sobre as qualificações profissionais dos professores do seu filho;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r>
              <a:rPr lang="en-US">
                <a:latin typeface="Trebuchet MS"/>
                <a:ea typeface="Trebuchet MS"/>
                <a:cs typeface="Trebuchet MS"/>
                <a:sym typeface="Trebuchet MS"/>
              </a:rPr>
              <a:t>e</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se um funcionário que não é professor está ensinando seu filho e se for o caso, quais suas qualificações profissionais.</a:t>
            </a:r>
            <a:endParaRPr>
              <a:latin typeface="Trebuchet MS"/>
              <a:ea typeface="Trebuchet MS"/>
              <a:cs typeface="Trebuchet MS"/>
              <a:sym typeface="Trebuchet MS"/>
            </a:endParaRPr>
          </a:p>
          <a:p>
            <a:pPr marL="457200" lvl="1" indent="0" algn="l" rtl="0">
              <a:lnSpc>
                <a:spcPct val="115000"/>
              </a:lnSpc>
              <a:spcBef>
                <a:spcPts val="0"/>
              </a:spcBef>
              <a:spcAft>
                <a:spcPts val="0"/>
              </a:spcAft>
              <a:buClr>
                <a:schemeClr val="dk1"/>
              </a:buClr>
              <a:buSzPts val="2400"/>
              <a:buNone/>
            </a:pPr>
            <a:endParaRPr sz="2400">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2400"/>
              <a:buNone/>
            </a:pPr>
            <a:endParaRPr>
              <a:latin typeface="Times New Roman"/>
              <a:ea typeface="Times New Roman"/>
              <a:cs typeface="Times New Roman"/>
              <a:sym typeface="Times New Roman"/>
            </a:endParaRPr>
          </a:p>
        </p:txBody>
      </p:sp>
      <p:sp>
        <p:nvSpPr>
          <p:cNvPr id="335" name="Google Shape;335;p17"/>
          <p:cNvSpPr txBox="1">
            <a:spLocks noGrp="1"/>
          </p:cNvSpPr>
          <p:nvPr>
            <p:ph type="title"/>
          </p:nvPr>
        </p:nvSpPr>
        <p:spPr>
          <a:xfrm>
            <a:off x="152399" y="372498"/>
            <a:ext cx="8700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Direito dos Pais de Serem Informados</a:t>
            </a:r>
            <a:endParaRPr sz="3000" b="1">
              <a:latin typeface="Trebuchet MS"/>
              <a:ea typeface="Trebuchet MS"/>
              <a:cs typeface="Trebuchet MS"/>
              <a:sym typeface="Trebuchet MS"/>
            </a:endParaRPr>
          </a:p>
        </p:txBody>
      </p:sp>
      <p:pic>
        <p:nvPicPr>
          <p:cNvPr id="336" name="Google Shape;336;p17"/>
          <p:cNvPicPr preferRelativeResize="0"/>
          <p:nvPr/>
        </p:nvPicPr>
        <p:blipFill rotWithShape="1">
          <a:blip r:embed="rId3">
            <a:alphaModFix/>
          </a:blip>
          <a:srcRect/>
          <a:stretch/>
        </p:blipFill>
        <p:spPr>
          <a:xfrm>
            <a:off x="2584325" y="3671625"/>
            <a:ext cx="1666950" cy="1012775"/>
          </a:xfrm>
          <a:prstGeom prst="rect">
            <a:avLst/>
          </a:prstGeom>
          <a:noFill/>
          <a:ln>
            <a:noFill/>
          </a:ln>
        </p:spPr>
      </p:pic>
      <p:sp>
        <p:nvSpPr>
          <p:cNvPr id="337" name="Google Shape;337;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type="body" idx="1"/>
          </p:nvPr>
        </p:nvSpPr>
        <p:spPr>
          <a:xfrm>
            <a:off x="537005" y="1229909"/>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000">
                <a:latin typeface="Trebuchet MS"/>
                <a:ea typeface="Trebuchet MS"/>
                <a:cs typeface="Trebuchet MS"/>
                <a:sym typeface="Trebuchet MS"/>
              </a:rPr>
              <a:t>As famílias devem ser informadas:</a:t>
            </a:r>
            <a:endParaRPr sz="20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se seu filho for ensinado por quatro semanas ou mais por um professor que não cumpre com os requisitos de certificação de ensino da série ou matéria sendo ensinada.</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sobre o desempenho do seu filho nas avaliações estaduais, tais como FSA, EOCs e SSA.</a:t>
            </a:r>
            <a:endParaRPr>
              <a:latin typeface="Trebuchet MS"/>
              <a:ea typeface="Trebuchet MS"/>
              <a:cs typeface="Trebuchet MS"/>
              <a:sym typeface="Trebuchet MS"/>
            </a:endParaRPr>
          </a:p>
        </p:txBody>
      </p:sp>
      <p:sp>
        <p:nvSpPr>
          <p:cNvPr id="344" name="Google Shape;344;p18"/>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Direito dos Pais de Serem Informados</a:t>
            </a:r>
            <a:endParaRPr sz="3000" b="1">
              <a:latin typeface="Trebuchet MS"/>
              <a:ea typeface="Trebuchet MS"/>
              <a:cs typeface="Trebuchet MS"/>
              <a:sym typeface="Trebuchet MS"/>
            </a:endParaRPr>
          </a:p>
        </p:txBody>
      </p:sp>
      <p:pic>
        <p:nvPicPr>
          <p:cNvPr id="345" name="Google Shape;345;p18"/>
          <p:cNvPicPr preferRelativeResize="0"/>
          <p:nvPr/>
        </p:nvPicPr>
        <p:blipFill rotWithShape="1">
          <a:blip r:embed="rId3">
            <a:alphaModFix/>
          </a:blip>
          <a:srcRect/>
          <a:stretch/>
        </p:blipFill>
        <p:spPr>
          <a:xfrm>
            <a:off x="5663100" y="3597500"/>
            <a:ext cx="1490438" cy="994525"/>
          </a:xfrm>
          <a:prstGeom prst="rect">
            <a:avLst/>
          </a:prstGeom>
          <a:noFill/>
          <a:ln>
            <a:noFill/>
          </a:ln>
        </p:spPr>
      </p:pic>
      <p:sp>
        <p:nvSpPr>
          <p:cNvPr id="346" name="Google Shape;34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496e4de024_0_2"/>
          <p:cNvSpPr txBox="1"/>
          <p:nvPr/>
        </p:nvSpPr>
        <p:spPr>
          <a:xfrm>
            <a:off x="533956" y="1357752"/>
            <a:ext cx="7896000" cy="1434900"/>
          </a:xfrm>
          <a:prstGeom prst="rect">
            <a:avLst/>
          </a:prstGeom>
          <a:noFill/>
          <a:ln>
            <a:noFill/>
          </a:ln>
        </p:spPr>
        <p:txBody>
          <a:bodyPr spcFirstLastPara="1" wrap="square" lIns="51425" tIns="51425" rIns="51425" bIns="51425"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O  </a:t>
            </a:r>
            <a:r>
              <a:rPr lang="en-US" sz="2000" b="1" i="0" u="none" strike="noStrike" cap="none">
                <a:solidFill>
                  <a:schemeClr val="dk1"/>
                </a:solidFill>
                <a:latin typeface="Trebuchet MS"/>
                <a:ea typeface="Trebuchet MS"/>
                <a:cs typeface="Trebuchet MS"/>
                <a:sym typeface="Trebuchet MS"/>
              </a:rPr>
              <a:t>OBJETIVO </a:t>
            </a:r>
            <a:r>
              <a:rPr lang="en-US" sz="2000" b="0" i="0" u="none" strike="noStrike" cap="none">
                <a:solidFill>
                  <a:schemeClr val="dk1"/>
                </a:solidFill>
                <a:latin typeface="Trebuchet MS"/>
                <a:ea typeface="Trebuchet MS"/>
                <a:cs typeface="Trebuchet MS"/>
                <a:sym typeface="Trebuchet MS"/>
              </a:rPr>
              <a:t>do MEP é ajudar todos os alunos migrantes a cumprir com os padrões acadêmicos desafiadores e se formar no ensino secundário (ou em  um programa GED) com uma educação que os prepare para uma cidadania responsável, uma aprendizagem extra e um emprego produtivo.</a:t>
            </a:r>
            <a:endParaRPr sz="1400" b="0" i="0" u="none" strike="noStrike" cap="none">
              <a:solidFill>
                <a:schemeClr val="dk1"/>
              </a:solidFill>
              <a:latin typeface="Arial"/>
              <a:ea typeface="Arial"/>
              <a:cs typeface="Arial"/>
              <a:sym typeface="Arial"/>
            </a:endParaRPr>
          </a:p>
        </p:txBody>
      </p:sp>
      <p:sp>
        <p:nvSpPr>
          <p:cNvPr id="352" name="Google Shape;352;g1496e4de024_0_2"/>
          <p:cNvSpPr txBox="1"/>
          <p:nvPr/>
        </p:nvSpPr>
        <p:spPr>
          <a:xfrm>
            <a:off x="467212" y="491636"/>
            <a:ext cx="80295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rgbClr val="000000"/>
                </a:solidFill>
                <a:latin typeface="Trebuchet MS"/>
                <a:ea typeface="Trebuchet MS"/>
                <a:cs typeface="Trebuchet MS"/>
                <a:sym typeface="Trebuchet MS"/>
              </a:rPr>
              <a:t>Programa de Educação para Migrantes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000000"/>
                </a:solidFill>
                <a:latin typeface="Trebuchet MS"/>
                <a:ea typeface="Trebuchet MS"/>
                <a:cs typeface="Trebuchet MS"/>
                <a:sym typeface="Trebuchet MS"/>
              </a:rPr>
              <a:t>(MEP, sigla em inglês)</a:t>
            </a:r>
            <a:endParaRPr sz="1400" b="0" i="0" u="none" strike="noStrike" cap="none">
              <a:solidFill>
                <a:srgbClr val="000000"/>
              </a:solidFill>
              <a:latin typeface="Arial"/>
              <a:ea typeface="Arial"/>
              <a:cs typeface="Arial"/>
              <a:sym typeface="Arial"/>
            </a:endParaRPr>
          </a:p>
        </p:txBody>
      </p:sp>
      <p:pic>
        <p:nvPicPr>
          <p:cNvPr id="353" name="Google Shape;353;g1496e4de024_0_2"/>
          <p:cNvPicPr preferRelativeResize="0"/>
          <p:nvPr/>
        </p:nvPicPr>
        <p:blipFill rotWithShape="1">
          <a:blip r:embed="rId3">
            <a:alphaModFix/>
          </a:blip>
          <a:srcRect/>
          <a:stretch/>
        </p:blipFill>
        <p:spPr>
          <a:xfrm>
            <a:off x="5852400" y="2872613"/>
            <a:ext cx="1948333" cy="1633406"/>
          </a:xfrm>
          <a:prstGeom prst="rect">
            <a:avLst/>
          </a:prstGeom>
          <a:noFill/>
          <a:ln>
            <a:noFill/>
          </a:ln>
        </p:spPr>
      </p:pic>
      <p:pic>
        <p:nvPicPr>
          <p:cNvPr id="354" name="Google Shape;354;g1496e4de024_0_2"/>
          <p:cNvPicPr preferRelativeResize="0"/>
          <p:nvPr/>
        </p:nvPicPr>
        <p:blipFill rotWithShape="1">
          <a:blip r:embed="rId4">
            <a:alphaModFix/>
          </a:blip>
          <a:srcRect t="14688" b="23409"/>
          <a:stretch/>
        </p:blipFill>
        <p:spPr>
          <a:xfrm>
            <a:off x="1079493" y="2858796"/>
            <a:ext cx="4401424" cy="1633406"/>
          </a:xfrm>
          <a:prstGeom prst="rect">
            <a:avLst/>
          </a:prstGeom>
          <a:noFill/>
          <a:ln>
            <a:noFill/>
          </a:ln>
        </p:spPr>
      </p:pic>
      <p:sp>
        <p:nvSpPr>
          <p:cNvPr id="355" name="Google Shape;355;g1496e4de024_0_2"/>
          <p:cNvSpPr txBox="1"/>
          <p:nvPr/>
        </p:nvSpPr>
        <p:spPr>
          <a:xfrm>
            <a:off x="5005840" y="392892"/>
            <a:ext cx="39513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Migrant Education Program – Portuguese version</a:t>
            </a:r>
            <a:endParaRPr sz="1400" b="0" i="0" u="none" strike="noStrike" cap="none">
              <a:solidFill>
                <a:srgbClr val="000000"/>
              </a:solidFill>
              <a:latin typeface="Arial"/>
              <a:ea typeface="Arial"/>
              <a:cs typeface="Arial"/>
              <a:sym typeface="Arial"/>
            </a:endParaRPr>
          </a:p>
        </p:txBody>
      </p:sp>
      <p:sp>
        <p:nvSpPr>
          <p:cNvPr id="356" name="Google Shape;356;g1496e4de024_0_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3146600" y="1131525"/>
            <a:ext cx="5508300" cy="32712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A Lei Todo Aluno é Bem Sucedido (uma lei federal) exige que escolas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façam uma Reunião Anual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para explicar e discutir os programas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da escola, os direitos dos pais e outros requisitos da escola.</a:t>
            </a:r>
            <a:endParaRPr sz="20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None/>
            </a:pPr>
            <a:endParaRPr sz="1000">
              <a:latin typeface="Trebuchet MS"/>
              <a:ea typeface="Trebuchet MS"/>
              <a:cs typeface="Trebuchet MS"/>
              <a:sym typeface="Trebuchet MS"/>
            </a:endParaRPr>
          </a:p>
          <a:p>
            <a:pPr marL="342900" lvl="0" indent="-317182" algn="l" rtl="0">
              <a:lnSpc>
                <a:spcPct val="115000"/>
              </a:lnSpc>
              <a:spcBef>
                <a:spcPts val="481"/>
              </a:spcBef>
              <a:spcAft>
                <a:spcPts val="0"/>
              </a:spcAft>
              <a:buClr>
                <a:schemeClr val="dk1"/>
              </a:buClr>
              <a:buSzPts val="2000"/>
              <a:buFont typeface="Trebuchet MS"/>
              <a:buChar char="●"/>
            </a:pPr>
            <a:r>
              <a:rPr lang="en-US" sz="2000">
                <a:latin typeface="Trebuchet MS"/>
                <a:ea typeface="Trebuchet MS"/>
                <a:cs typeface="Trebuchet MS"/>
                <a:sym typeface="Trebuchet MS"/>
              </a:rPr>
              <a:t>As famílias são incentivadas a fazer perguntas e dar sugestões para ajudar a melhorar o programa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da escola.  </a:t>
            </a:r>
            <a:endParaRPr sz="2000">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192" name="Google Shape;192;p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Objetivo da Reunião</a:t>
            </a:r>
            <a:endParaRPr sz="3000" b="1">
              <a:latin typeface="Trebuchet MS"/>
              <a:ea typeface="Trebuchet MS"/>
              <a:cs typeface="Trebuchet MS"/>
              <a:sym typeface="Trebuchet MS"/>
            </a:endParaRPr>
          </a:p>
        </p:txBody>
      </p:sp>
      <p:pic>
        <p:nvPicPr>
          <p:cNvPr id="193" name="Google Shape;193;p2"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94" name="Google Shape;194;p2"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
        <p:nvSpPr>
          <p:cNvPr id="195" name="Google Shape;195;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9"/>
          <p:cNvSpPr txBox="1">
            <a:spLocks noGrp="1"/>
          </p:cNvSpPr>
          <p:nvPr>
            <p:ph type="body" idx="1"/>
          </p:nvPr>
        </p:nvSpPr>
        <p:spPr>
          <a:xfrm>
            <a:off x="4965900" y="1258250"/>
            <a:ext cx="3831000" cy="29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2600"/>
              <a:buNone/>
            </a:pPr>
            <a:r>
              <a:rPr lang="en-US" sz="2000">
                <a:latin typeface="Trebuchet MS"/>
                <a:ea typeface="Trebuchet MS"/>
                <a:cs typeface="Trebuchet MS"/>
                <a:sym typeface="Trebuchet MS"/>
              </a:rPr>
              <a:t>Melhorar as oportunidades educacionais dos alunos migrantes ajudando-os a:</a:t>
            </a:r>
            <a:endParaRPr sz="20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ter sucesso no programa regular da escola</a:t>
            </a:r>
            <a:endParaRPr sz="18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atingir os padrões acadêmicos da série que está cursando  </a:t>
            </a:r>
            <a:endParaRPr sz="18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cumprir com o conteúdo acadêmico desafiador do Estado</a:t>
            </a:r>
            <a:endParaRPr sz="18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se formar na escola secundária</a:t>
            </a:r>
            <a:endParaRPr sz="1800">
              <a:latin typeface="Trebuchet MS"/>
              <a:ea typeface="Trebuchet MS"/>
              <a:cs typeface="Trebuchet MS"/>
              <a:sym typeface="Trebuchet MS"/>
            </a:endParaRPr>
          </a:p>
        </p:txBody>
      </p:sp>
      <p:sp>
        <p:nvSpPr>
          <p:cNvPr id="363" name="Google Shape;363;p19"/>
          <p:cNvSpPr txBox="1">
            <a:spLocks noGrp="1"/>
          </p:cNvSpPr>
          <p:nvPr>
            <p:ph type="body" idx="2"/>
          </p:nvPr>
        </p:nvSpPr>
        <p:spPr>
          <a:xfrm>
            <a:off x="374750" y="1182050"/>
            <a:ext cx="41973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Garante que as necessidades dos alunos migrantes sejam atendidas para ajudá-los a superar:</a:t>
            </a:r>
            <a:endParaRPr sz="20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interrupção na educação</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barreiras culturais e linguísticas </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isolamento social </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problemas de saúde</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transição para a universidade ou trabalho após a escola secundária</a:t>
            </a:r>
            <a:endParaRPr sz="1800">
              <a:latin typeface="Trebuchet MS"/>
              <a:ea typeface="Trebuchet MS"/>
              <a:cs typeface="Trebuchet MS"/>
              <a:sym typeface="Trebuchet MS"/>
            </a:endParaRPr>
          </a:p>
        </p:txBody>
      </p:sp>
      <p:sp>
        <p:nvSpPr>
          <p:cNvPr id="364" name="Google Shape;364;p19"/>
          <p:cNvSpPr txBox="1">
            <a:spLocks noGrp="1"/>
          </p:cNvSpPr>
          <p:nvPr>
            <p:ph type="title"/>
          </p:nvPr>
        </p:nvSpPr>
        <p:spPr>
          <a:xfrm>
            <a:off x="152400" y="426429"/>
            <a:ext cx="7753500" cy="7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b="1"/>
              <a:t>  </a:t>
            </a:r>
            <a:r>
              <a:rPr lang="en-US" sz="3000" b="1">
                <a:latin typeface="Trebuchet MS"/>
                <a:ea typeface="Trebuchet MS"/>
                <a:cs typeface="Trebuchet MS"/>
                <a:sym typeface="Trebuchet MS"/>
              </a:rPr>
              <a:t>Programa de Educação de Migrante</a:t>
            </a:r>
            <a:endParaRPr sz="3000" b="1">
              <a:latin typeface="Trebuchet MS"/>
              <a:ea typeface="Trebuchet MS"/>
              <a:cs typeface="Trebuchet MS"/>
              <a:sym typeface="Trebuchet MS"/>
            </a:endParaRPr>
          </a:p>
        </p:txBody>
      </p:sp>
      <p:pic>
        <p:nvPicPr>
          <p:cNvPr id="365" name="Google Shape;365;p19"/>
          <p:cNvPicPr preferRelativeResize="0"/>
          <p:nvPr/>
        </p:nvPicPr>
        <p:blipFill rotWithShape="1">
          <a:blip r:embed="rId3">
            <a:alphaModFix/>
          </a:blip>
          <a:srcRect/>
          <a:stretch/>
        </p:blipFill>
        <p:spPr>
          <a:xfrm>
            <a:off x="7779434" y="481527"/>
            <a:ext cx="759656" cy="703861"/>
          </a:xfrm>
          <a:prstGeom prst="rect">
            <a:avLst/>
          </a:prstGeom>
          <a:noFill/>
          <a:ln>
            <a:noFill/>
          </a:ln>
        </p:spPr>
      </p:pic>
      <p:sp>
        <p:nvSpPr>
          <p:cNvPr id="366" name="Google Shape;36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496e4de024_0_67"/>
          <p:cNvSpPr txBox="1">
            <a:spLocks noGrp="1"/>
          </p:cNvSpPr>
          <p:nvPr>
            <p:ph type="body" idx="1"/>
          </p:nvPr>
        </p:nvSpPr>
        <p:spPr>
          <a:xfrm>
            <a:off x="678501" y="1577690"/>
            <a:ext cx="6514800" cy="3451500"/>
          </a:xfrm>
          <a:prstGeom prst="rect">
            <a:avLst/>
          </a:prstGeom>
          <a:noFill/>
          <a:ln>
            <a:noFill/>
          </a:ln>
        </p:spPr>
        <p:txBody>
          <a:bodyPr spcFirstLastPara="1" wrap="square" lIns="91425" tIns="91425" rIns="91425" bIns="91425" anchor="t" anchorCtr="0">
            <a:noAutofit/>
          </a:bodyPr>
          <a:lstStyle/>
          <a:p>
            <a:pPr marL="292100" lvl="0" indent="-2921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As entrevistas são realizadas pessoalmente por um Recrutador do MEP em treinamento, utilizando os requisitos de elegibilidade Federal e Estadual</a:t>
            </a:r>
            <a:endParaRPr/>
          </a:p>
          <a:p>
            <a:pPr marL="457200" lvl="0" indent="0" algn="l" rtl="0">
              <a:lnSpc>
                <a:spcPct val="100000"/>
              </a:lnSpc>
              <a:spcBef>
                <a:spcPts val="0"/>
              </a:spcBef>
              <a:spcAft>
                <a:spcPts val="0"/>
              </a:spcAft>
              <a:buSzPts val="1800"/>
              <a:buNone/>
            </a:pPr>
            <a:endParaRPr sz="1000">
              <a:latin typeface="Trebuchet MS"/>
              <a:ea typeface="Trebuchet MS"/>
              <a:cs typeface="Trebuchet MS"/>
              <a:sym typeface="Trebuchet MS"/>
            </a:endParaRPr>
          </a:p>
          <a:p>
            <a:pPr marL="292100" lvl="0" indent="-2921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Informações da Pessoa de Contato do Programa: </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Jorge Echegaray</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Gestor do Programa de Educação para Migrantes</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Departamento de Educação Multicultural</a:t>
            </a:r>
            <a:endParaRPr/>
          </a:p>
          <a:p>
            <a:pPr marL="457200" lvl="0" indent="0" algn="l" rtl="0">
              <a:lnSpc>
                <a:spcPct val="100000"/>
              </a:lnSpc>
              <a:spcBef>
                <a:spcPts val="0"/>
              </a:spcBef>
              <a:spcAft>
                <a:spcPts val="0"/>
              </a:spcAft>
              <a:buSzPts val="1800"/>
              <a:buNone/>
            </a:pPr>
            <a:r>
              <a:rPr lang="en-US"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Jorge.Echegaray@palmbeachschools.org</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(561) 202-0356</a:t>
            </a:r>
            <a:endParaRPr/>
          </a:p>
        </p:txBody>
      </p:sp>
      <p:sp>
        <p:nvSpPr>
          <p:cNvPr id="372" name="Google Shape;372;g1496e4de024_0_67"/>
          <p:cNvSpPr txBox="1">
            <a:spLocks noGrp="1"/>
          </p:cNvSpPr>
          <p:nvPr>
            <p:ph type="body" idx="2"/>
          </p:nvPr>
        </p:nvSpPr>
        <p:spPr>
          <a:xfrm>
            <a:off x="246955" y="453963"/>
            <a:ext cx="8218500"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O primeiro passo é encontrar </a:t>
            </a:r>
            <a:endParaRPr/>
          </a:p>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todos os alunos migrantes</a:t>
            </a:r>
            <a:endParaRPr/>
          </a:p>
        </p:txBody>
      </p:sp>
      <p:pic>
        <p:nvPicPr>
          <p:cNvPr id="373" name="Google Shape;373;g1496e4de024_0_67"/>
          <p:cNvPicPr preferRelativeResize="0"/>
          <p:nvPr/>
        </p:nvPicPr>
        <p:blipFill rotWithShape="1">
          <a:blip r:embed="rId4">
            <a:alphaModFix/>
          </a:blip>
          <a:srcRect/>
          <a:stretch/>
        </p:blipFill>
        <p:spPr>
          <a:xfrm>
            <a:off x="7193301" y="1015174"/>
            <a:ext cx="1686725" cy="2407375"/>
          </a:xfrm>
          <a:prstGeom prst="rect">
            <a:avLst/>
          </a:prstGeom>
          <a:noFill/>
          <a:ln>
            <a:noFill/>
          </a:ln>
        </p:spPr>
      </p:pic>
      <p:pic>
        <p:nvPicPr>
          <p:cNvPr id="374" name="Google Shape;374;g1496e4de024_0_67"/>
          <p:cNvPicPr preferRelativeResize="0"/>
          <p:nvPr/>
        </p:nvPicPr>
        <p:blipFill rotWithShape="1">
          <a:blip r:embed="rId5">
            <a:alphaModFix/>
          </a:blip>
          <a:srcRect/>
          <a:stretch/>
        </p:blipFill>
        <p:spPr>
          <a:xfrm>
            <a:off x="7193300" y="3023359"/>
            <a:ext cx="1686724" cy="1402950"/>
          </a:xfrm>
          <a:prstGeom prst="rect">
            <a:avLst/>
          </a:prstGeom>
          <a:noFill/>
          <a:ln>
            <a:noFill/>
          </a:ln>
        </p:spPr>
      </p:pic>
      <p:sp>
        <p:nvSpPr>
          <p:cNvPr id="375" name="Google Shape;375;g1496e4de024_0_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0"/>
          <p:cNvSpPr txBox="1">
            <a:spLocks noGrp="1"/>
          </p:cNvSpPr>
          <p:nvPr>
            <p:ph type="body" idx="1"/>
          </p:nvPr>
        </p:nvSpPr>
        <p:spPr>
          <a:xfrm>
            <a:off x="446126" y="1662475"/>
            <a:ext cx="5868300" cy="275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A Equipe do Programa de Educação para Desabrigados McKinney-Vento (MVP, sigla em inglês) pode ajudar as famílias que vivem:</a:t>
            </a:r>
            <a:endParaRPr sz="20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em abrigo, motel, veículo ou acampamento;</a:t>
            </a:r>
            <a:endParaRPr sz="18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na rua;</a:t>
            </a:r>
            <a:endParaRPr sz="18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em prédios abandonados ou moradia precária;</a:t>
            </a:r>
            <a:endParaRPr sz="18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em motéis/hotéis; ou</a:t>
            </a:r>
            <a:endParaRPr sz="1800">
              <a:latin typeface="Trebuchet MS"/>
              <a:ea typeface="Trebuchet MS"/>
              <a:cs typeface="Trebuchet MS"/>
              <a:sym typeface="Trebuchet MS"/>
            </a:endParaRPr>
          </a:p>
          <a:p>
            <a:pPr marL="557212"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temporariamente com parentes ou amigos devido à dificuldades financeira</a:t>
            </a:r>
            <a:endParaRPr sz="1800">
              <a:latin typeface="Trebuchet MS"/>
              <a:ea typeface="Trebuchet MS"/>
              <a:cs typeface="Trebuchet MS"/>
              <a:sym typeface="Trebuchet MS"/>
            </a:endParaRPr>
          </a:p>
        </p:txBody>
      </p:sp>
      <p:sp>
        <p:nvSpPr>
          <p:cNvPr id="382" name="Google Shape;382;p20"/>
          <p:cNvSpPr txBox="1">
            <a:spLocks noGrp="1"/>
          </p:cNvSpPr>
          <p:nvPr>
            <p:ph type="title"/>
          </p:nvPr>
        </p:nvSpPr>
        <p:spPr>
          <a:xfrm>
            <a:off x="748146" y="590483"/>
            <a:ext cx="7780800" cy="638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Alunos Desabrigados</a:t>
            </a:r>
            <a:br>
              <a:rPr lang="en-US" sz="3000" b="1">
                <a:latin typeface="Trebuchet MS"/>
                <a:ea typeface="Trebuchet MS"/>
                <a:cs typeface="Trebuchet MS"/>
                <a:sym typeface="Trebuchet MS"/>
              </a:rPr>
            </a:br>
            <a:r>
              <a:rPr lang="en-US" sz="2200" b="1">
                <a:latin typeface="Trebuchet MS"/>
                <a:ea typeface="Trebuchet MS"/>
                <a:cs typeface="Trebuchet MS"/>
                <a:sym typeface="Trebuchet MS"/>
              </a:rPr>
              <a:t>Todo Aluno tem o Direito à Educação</a:t>
            </a:r>
            <a:endParaRPr sz="2200">
              <a:latin typeface="Trebuchet MS"/>
              <a:ea typeface="Trebuchet MS"/>
              <a:cs typeface="Trebuchet MS"/>
              <a:sym typeface="Trebuchet MS"/>
            </a:endParaRPr>
          </a:p>
        </p:txBody>
      </p:sp>
      <p:sp>
        <p:nvSpPr>
          <p:cNvPr id="383" name="Google Shape;383;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body" idx="1"/>
          </p:nvPr>
        </p:nvSpPr>
        <p:spPr>
          <a:xfrm>
            <a:off x="580525" y="1398125"/>
            <a:ext cx="8216400" cy="2503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Toda escola tem uma Pessoa de Contato do McKinney-Vento, assim como um Gestor de Caso do Programa de Educação para Desabrigados McKinney-Vento (MVP) que trabalha junto as famílias para:</a:t>
            </a:r>
            <a:endParaRPr sz="20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fornecer materiais escolares, uniformes, serviços complementares e refeições escolares gratuitas;</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providenciar o transporte de ida e volta para a escola de origem;</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encontrar apoio e recursos na comunidade;</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decidir qual seria a melhor escola para a criança;</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se comunicar com a escola;</a:t>
            </a:r>
            <a:endParaRPr sz="1800">
              <a:latin typeface="Trebuchet MS"/>
              <a:ea typeface="Trebuchet MS"/>
              <a:cs typeface="Trebuchet MS"/>
              <a:sym typeface="Trebuchet MS"/>
            </a:endParaRPr>
          </a:p>
          <a:p>
            <a:pPr marL="557212"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e muito mais.</a:t>
            </a:r>
            <a:endParaRPr sz="1800">
              <a:latin typeface="Trebuchet MS"/>
              <a:ea typeface="Trebuchet MS"/>
              <a:cs typeface="Trebuchet MS"/>
              <a:sym typeface="Trebuchet MS"/>
            </a:endParaRPr>
          </a:p>
        </p:txBody>
      </p:sp>
      <p:sp>
        <p:nvSpPr>
          <p:cNvPr id="390" name="Google Shape;390;p21"/>
          <p:cNvSpPr txBox="1">
            <a:spLocks noGrp="1"/>
          </p:cNvSpPr>
          <p:nvPr>
            <p:ph type="title"/>
          </p:nvPr>
        </p:nvSpPr>
        <p:spPr>
          <a:xfrm>
            <a:off x="1467197" y="668239"/>
            <a:ext cx="6172200" cy="642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Alunos Desabrigados</a:t>
            </a:r>
            <a:endParaRPr sz="3000">
              <a:latin typeface="Trebuchet MS"/>
              <a:ea typeface="Trebuchet MS"/>
              <a:cs typeface="Trebuchet MS"/>
              <a:sym typeface="Trebuchet MS"/>
            </a:endParaRPr>
          </a:p>
        </p:txBody>
      </p:sp>
      <p:sp>
        <p:nvSpPr>
          <p:cNvPr id="391" name="Google Shape;3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496e4de024_0_131"/>
          <p:cNvSpPr txBox="1">
            <a:spLocks noGrp="1"/>
          </p:cNvSpPr>
          <p:nvPr>
            <p:ph type="title"/>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71992"/>
              <a:buFont typeface="Times New Roman"/>
              <a:buNone/>
            </a:pPr>
            <a:br>
              <a:rPr lang="en-US">
                <a:latin typeface="Times New Roman"/>
                <a:ea typeface="Times New Roman"/>
                <a:cs typeface="Times New Roman"/>
                <a:sym typeface="Times New Roman"/>
              </a:rPr>
            </a:br>
            <a:r>
              <a:rPr lang="en-US" sz="3300" b="1">
                <a:latin typeface="Trebuchet MS"/>
                <a:ea typeface="Trebuchet MS"/>
                <a:cs typeface="Trebuchet MS"/>
                <a:sym typeface="Trebuchet MS"/>
              </a:rPr>
              <a:t>Alunos em Situação de Desabrigados</a:t>
            </a:r>
            <a:br>
              <a:rPr lang="en-US"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397" name="Google Shape;397;g1496e4de024_0_131"/>
          <p:cNvSpPr txBox="1"/>
          <p:nvPr/>
        </p:nvSpPr>
        <p:spPr>
          <a:xfrm>
            <a:off x="669900" y="1459650"/>
            <a:ext cx="7804200" cy="253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rebuchet MS"/>
                <a:ea typeface="Trebuchet MS"/>
                <a:cs typeface="Trebuchet MS"/>
                <a:sym typeface="Trebuchet MS"/>
              </a:rPr>
              <a:t>Informação para Contato do MVP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Entre em contato com o Programa McKinney-Vento de Educação para Alunos Desabrigados (MVP, sigla em inglês) caso tenha alguma pergunta ou para preencher um Questionário sobre a Moradia do Aluno</a:t>
            </a:r>
            <a:endParaRPr sz="1400" b="0" i="0" u="none" strike="noStrike" cap="none">
              <a:solidFill>
                <a:srgbClr val="000000"/>
              </a:solidFill>
              <a:latin typeface="Arial"/>
              <a:ea typeface="Arial"/>
              <a:cs typeface="Arial"/>
              <a:sym typeface="Arial"/>
            </a:endParaRPr>
          </a:p>
          <a:p>
            <a:pPr marL="742950" marR="0" lvl="1" indent="-285750" algn="l" rtl="0">
              <a:lnSpc>
                <a:spcPct val="115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(561) 350-0778</a:t>
            </a:r>
            <a:endParaRPr sz="1400" b="0" i="0" u="none" strike="noStrike" cap="none">
              <a:solidFill>
                <a:srgbClr val="000000"/>
              </a:solidFill>
              <a:latin typeface="Arial"/>
              <a:ea typeface="Arial"/>
              <a:cs typeface="Arial"/>
              <a:sym typeface="Arial"/>
            </a:endParaRPr>
          </a:p>
          <a:p>
            <a:pPr marL="742950" marR="0" lvl="1" indent="-285750" algn="l" rtl="0">
              <a:lnSpc>
                <a:spcPct val="115000"/>
              </a:lnSpc>
              <a:spcBef>
                <a:spcPts val="0"/>
              </a:spcBef>
              <a:spcAft>
                <a:spcPts val="0"/>
              </a:spcAft>
              <a:buClr>
                <a:schemeClr val="dk1"/>
              </a:buClr>
              <a:buSzPts val="2000"/>
              <a:buFont typeface="Trebuchet MS"/>
              <a:buChar char="○"/>
            </a:pPr>
            <a:r>
              <a:rPr lang="en-US"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r>
              <a:rPr lang="en-US" sz="2000" b="0" i="0" u="none" strike="noStrike" cap="none">
                <a:solidFill>
                  <a:srgbClr val="0B5394"/>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sp>
        <p:nvSpPr>
          <p:cNvPr id="398" name="Google Shape;398;g1496e4de024_0_131"/>
          <p:cNvSpPr txBox="1"/>
          <p:nvPr/>
        </p:nvSpPr>
        <p:spPr>
          <a:xfrm>
            <a:off x="1071250" y="4266750"/>
            <a:ext cx="7158300" cy="190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600"/>
              <a:buFont typeface="Arial"/>
              <a:buNone/>
            </a:pPr>
            <a:r>
              <a:rPr lang="en-US" sz="600" b="0" i="0" u="none" strike="noStrike" cap="none">
                <a:solidFill>
                  <a:srgbClr val="222222"/>
                </a:solidFill>
                <a:latin typeface="Times New Roman"/>
                <a:ea typeface="Times New Roman"/>
                <a:cs typeface="Times New Roman"/>
                <a:sym typeface="Times New Roman"/>
              </a:rPr>
              <a:t>                    The Department of Multicultural Education Portuguese Translation Team certifies that this is a true and faithful translation of the original document. (561) 434-8620 August 2022–SY22-1265</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99" name="Google Shape;399;g1496e4de024_0_1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body" idx="1"/>
          </p:nvPr>
        </p:nvSpPr>
        <p:spPr>
          <a:xfrm>
            <a:off x="497175" y="1168400"/>
            <a:ext cx="8574300" cy="3084600"/>
          </a:xfrm>
          <a:prstGeom prst="rect">
            <a:avLst/>
          </a:prstGeom>
          <a:noFill/>
          <a:ln>
            <a:noFill/>
          </a:ln>
        </p:spPr>
        <p:txBody>
          <a:bodyPr spcFirstLastPara="1" wrap="square" lIns="91425" tIns="45700" rIns="91425" bIns="45700" anchor="t" anchorCtr="0">
            <a:normAutofit fontScale="32500" lnSpcReduction="10000"/>
          </a:bodyPr>
          <a:lstStyle/>
          <a:p>
            <a:pPr marL="457200" lvl="0" indent="-352742" algn="l" rtl="0">
              <a:lnSpc>
                <a:spcPct val="115000"/>
              </a:lnSpc>
              <a:spcBef>
                <a:spcPts val="0"/>
              </a:spcBef>
              <a:spcAft>
                <a:spcPts val="0"/>
              </a:spcAft>
              <a:buSzPct val="120307"/>
              <a:buFont typeface="Trebuchet MS"/>
              <a:buChar char="●"/>
            </a:pPr>
            <a:r>
              <a:rPr lang="en-US" sz="5000">
                <a:latin typeface="Trebuchet MS"/>
                <a:ea typeface="Trebuchet MS"/>
                <a:cs typeface="Trebuchet MS"/>
                <a:sym typeface="Trebuchet MS"/>
              </a:rPr>
              <a:t>O</a:t>
            </a:r>
            <a:r>
              <a:rPr lang="en-US" sz="6150">
                <a:latin typeface="Trebuchet MS"/>
                <a:ea typeface="Trebuchet MS"/>
                <a:cs typeface="Trebuchet MS"/>
                <a:sym typeface="Trebuchet MS"/>
              </a:rPr>
              <a:t>portunidade para os pais fazerem perguntas, tecerem comentários e darem opiniões</a:t>
            </a:r>
            <a:endParaRPr sz="6150">
              <a:latin typeface="Trebuchet MS"/>
              <a:ea typeface="Trebuchet MS"/>
              <a:cs typeface="Trebuchet MS"/>
              <a:sym typeface="Trebuchet MS"/>
            </a:endParaRPr>
          </a:p>
          <a:p>
            <a:pPr marL="457200" lvl="0" indent="-355520" algn="l" rtl="0">
              <a:lnSpc>
                <a:spcPct val="115000"/>
              </a:lnSpc>
              <a:spcBef>
                <a:spcPts val="0"/>
              </a:spcBef>
              <a:spcAft>
                <a:spcPts val="0"/>
              </a:spcAft>
              <a:buSzPct val="100000"/>
              <a:buFont typeface="Trebuchet MS"/>
              <a:buChar char="●"/>
            </a:pPr>
            <a:r>
              <a:rPr lang="en-US" sz="6150">
                <a:latin typeface="Trebuchet MS"/>
                <a:ea typeface="Trebuchet MS"/>
                <a:cs typeface="Trebuchet MS"/>
                <a:sym typeface="Trebuchet MS"/>
              </a:rPr>
              <a:t>Preencher avaliação</a:t>
            </a:r>
            <a:endParaRPr sz="6150">
              <a:latin typeface="Trebuchet MS"/>
              <a:ea typeface="Trebuchet MS"/>
              <a:cs typeface="Trebuchet MS"/>
              <a:sym typeface="Trebuchet MS"/>
            </a:endParaRPr>
          </a:p>
          <a:p>
            <a:pPr marL="0" lvl="0" indent="0" algn="l" rtl="0">
              <a:lnSpc>
                <a:spcPct val="115000"/>
              </a:lnSpc>
              <a:spcBef>
                <a:spcPts val="520"/>
              </a:spcBef>
              <a:spcAft>
                <a:spcPts val="0"/>
              </a:spcAft>
              <a:buClr>
                <a:schemeClr val="dk1"/>
              </a:buClr>
              <a:buSzPct val="100000"/>
              <a:buNone/>
            </a:pPr>
            <a:endParaRPr sz="2600">
              <a:latin typeface="Times New Roman"/>
              <a:ea typeface="Times New Roman"/>
              <a:cs typeface="Times New Roman"/>
              <a:sym typeface="Times New Roman"/>
            </a:endParaRPr>
          </a:p>
          <a:p>
            <a:pPr marL="342900" lvl="0" indent="-177800" algn="l" rtl="0">
              <a:lnSpc>
                <a:spcPct val="115000"/>
              </a:lnSpc>
              <a:spcBef>
                <a:spcPts val="520"/>
              </a:spcBef>
              <a:spcAft>
                <a:spcPts val="0"/>
              </a:spcAft>
              <a:buClr>
                <a:schemeClr val="dk1"/>
              </a:buClr>
              <a:buSzPct val="100000"/>
              <a:buNone/>
            </a:pPr>
            <a:endParaRPr sz="2600"/>
          </a:p>
          <a:p>
            <a:pPr marL="0" lvl="0" indent="0" algn="ctr" rtl="0">
              <a:lnSpc>
                <a:spcPct val="115000"/>
              </a:lnSpc>
              <a:spcBef>
                <a:spcPts val="520"/>
              </a:spcBef>
              <a:spcAft>
                <a:spcPts val="0"/>
              </a:spcAft>
              <a:buClr>
                <a:schemeClr val="dk1"/>
              </a:buClr>
              <a:buSzPct val="100000"/>
              <a:buNone/>
            </a:pPr>
            <a:endParaRPr sz="2600">
              <a:latin typeface="Times New Roman"/>
              <a:ea typeface="Times New Roman"/>
              <a:cs typeface="Times New Roman"/>
              <a:sym typeface="Times New Roman"/>
            </a:endParaRPr>
          </a:p>
          <a:p>
            <a:pPr marL="0" lvl="0" indent="0" algn="ctr" rtl="0">
              <a:lnSpc>
                <a:spcPct val="115000"/>
              </a:lnSpc>
              <a:spcBef>
                <a:spcPts val="520"/>
              </a:spcBef>
              <a:spcAft>
                <a:spcPts val="0"/>
              </a:spcAft>
              <a:buClr>
                <a:schemeClr val="dk1"/>
              </a:buClr>
              <a:buSzPct val="100000"/>
              <a:buNone/>
            </a:pPr>
            <a:endParaRPr sz="2600">
              <a:latin typeface="Times New Roman"/>
              <a:ea typeface="Times New Roman"/>
              <a:cs typeface="Times New Roman"/>
              <a:sym typeface="Times New Roman"/>
            </a:endParaRPr>
          </a:p>
          <a:p>
            <a:pPr marL="0" lvl="0" indent="0" algn="l" rtl="0">
              <a:lnSpc>
                <a:spcPct val="115000"/>
              </a:lnSpc>
              <a:spcBef>
                <a:spcPts val="520"/>
              </a:spcBef>
              <a:spcAft>
                <a:spcPts val="0"/>
              </a:spcAft>
              <a:buClr>
                <a:schemeClr val="dk1"/>
              </a:buClr>
              <a:buSzPct val="42276"/>
              <a:buNone/>
            </a:pPr>
            <a:r>
              <a:rPr lang="en-US" sz="6150">
                <a:latin typeface="Trebuchet MS"/>
                <a:ea typeface="Trebuchet MS"/>
                <a:cs typeface="Trebuchet MS"/>
                <a:sym typeface="Trebuchet MS"/>
              </a:rPr>
              <a:t>Agradecemos pela sua presença, participação e comentários. </a:t>
            </a:r>
            <a:endParaRPr sz="6150">
              <a:latin typeface="Trebuchet MS"/>
              <a:ea typeface="Trebuchet MS"/>
              <a:cs typeface="Trebuchet MS"/>
              <a:sym typeface="Trebuchet MS"/>
            </a:endParaRPr>
          </a:p>
          <a:p>
            <a:pPr marL="0" lvl="0" indent="0" algn="l" rtl="0">
              <a:lnSpc>
                <a:spcPct val="115000"/>
              </a:lnSpc>
              <a:spcBef>
                <a:spcPts val="520"/>
              </a:spcBef>
              <a:spcAft>
                <a:spcPts val="0"/>
              </a:spcAft>
              <a:buClr>
                <a:schemeClr val="dk1"/>
              </a:buClr>
              <a:buSzPct val="42276"/>
              <a:buNone/>
            </a:pPr>
            <a:endParaRPr sz="6150">
              <a:latin typeface="Trebuchet MS"/>
              <a:ea typeface="Trebuchet MS"/>
              <a:cs typeface="Trebuchet MS"/>
              <a:sym typeface="Trebuchet MS"/>
            </a:endParaRPr>
          </a:p>
          <a:p>
            <a:pPr marL="0" lvl="0" indent="0" algn="l" rtl="0">
              <a:lnSpc>
                <a:spcPct val="115000"/>
              </a:lnSpc>
              <a:spcBef>
                <a:spcPts val="520"/>
              </a:spcBef>
              <a:spcAft>
                <a:spcPts val="0"/>
              </a:spcAft>
              <a:buClr>
                <a:schemeClr val="dk1"/>
              </a:buClr>
              <a:buSzPct val="42276"/>
              <a:buNone/>
            </a:pPr>
            <a:r>
              <a:rPr lang="en-US" sz="6150" b="1">
                <a:latin typeface="Trebuchet MS"/>
                <a:ea typeface="Trebuchet MS"/>
                <a:cs typeface="Trebuchet MS"/>
                <a:sym typeface="Trebuchet MS"/>
              </a:rPr>
              <a:t>Antecipamos um ano letivo de sucesso!</a:t>
            </a:r>
            <a:endParaRPr sz="6150" b="1">
              <a:latin typeface="Trebuchet MS"/>
              <a:ea typeface="Trebuchet MS"/>
              <a:cs typeface="Trebuchet MS"/>
              <a:sym typeface="Trebuchet MS"/>
            </a:endParaRPr>
          </a:p>
        </p:txBody>
      </p:sp>
      <p:sp>
        <p:nvSpPr>
          <p:cNvPr id="406" name="Google Shape;406;p23"/>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Conclusão</a:t>
            </a:r>
            <a:endParaRPr sz="3000" b="1">
              <a:latin typeface="Trebuchet MS"/>
              <a:ea typeface="Trebuchet MS"/>
              <a:cs typeface="Trebuchet MS"/>
              <a:sym typeface="Trebuchet MS"/>
            </a:endParaRPr>
          </a:p>
        </p:txBody>
      </p:sp>
      <p:sp>
        <p:nvSpPr>
          <p:cNvPr id="408" name="Google Shape;408;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a:spLocks noGrp="1"/>
          </p:cNvSpPr>
          <p:nvPr>
            <p:ph type="body" idx="1"/>
          </p:nvPr>
        </p:nvSpPr>
        <p:spPr>
          <a:xfrm>
            <a:off x="2810934" y="1214438"/>
            <a:ext cx="5723400"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000000"/>
              </a:buClr>
              <a:buSzPts val="2400"/>
              <a:buNone/>
            </a:pPr>
            <a:r>
              <a:rPr lang="en-US" sz="2200">
                <a:latin typeface="Trebuchet MS"/>
                <a:ea typeface="Trebuchet MS"/>
                <a:cs typeface="Trebuchet MS"/>
                <a:sym typeface="Trebuchet MS"/>
              </a:rPr>
              <a:t>O </a:t>
            </a:r>
            <a:r>
              <a:rPr lang="en-US" sz="2200" i="1">
                <a:latin typeface="Trebuchet MS"/>
                <a:ea typeface="Trebuchet MS"/>
                <a:cs typeface="Trebuchet MS"/>
                <a:sym typeface="Trebuchet MS"/>
              </a:rPr>
              <a:t>Title</a:t>
            </a:r>
            <a:r>
              <a:rPr lang="en-US" sz="2200">
                <a:latin typeface="Trebuchet MS"/>
                <a:ea typeface="Trebuchet MS"/>
                <a:cs typeface="Trebuchet MS"/>
                <a:sym typeface="Trebuchet MS"/>
              </a:rPr>
              <a:t> I faz parte de uma lei federal que provê verbas para escolas selecionadas:</a:t>
            </a:r>
            <a:endParaRPr sz="2200">
              <a:latin typeface="Trebuchet MS"/>
              <a:ea typeface="Trebuchet MS"/>
              <a:cs typeface="Trebuchet MS"/>
              <a:sym typeface="Trebuchet MS"/>
            </a:endParaRPr>
          </a:p>
        </p:txBody>
      </p:sp>
      <p:sp>
        <p:nvSpPr>
          <p:cNvPr id="202" name="Google Shape;202;p3"/>
          <p:cNvSpPr txBox="1">
            <a:spLocks noGrp="1"/>
          </p:cNvSpPr>
          <p:nvPr>
            <p:ph type="body" idx="2"/>
          </p:nvPr>
        </p:nvSpPr>
        <p:spPr>
          <a:xfrm>
            <a:off x="3115725" y="2199450"/>
            <a:ext cx="5376300" cy="1992600"/>
          </a:xfrm>
          <a:prstGeom prst="rect">
            <a:avLst/>
          </a:prstGeom>
          <a:noFill/>
          <a:ln>
            <a:noFill/>
          </a:ln>
        </p:spPr>
        <p:txBody>
          <a:bodyPr spcFirstLastPara="1" wrap="square" lIns="91425" tIns="45700" rIns="91425" bIns="45700" anchor="t" anchorCtr="0">
            <a:noAutofit/>
          </a:bodyPr>
          <a:lstStyle/>
          <a:p>
            <a:pPr marL="342900" lvl="0" indent="-330200" algn="l" rtl="0">
              <a:lnSpc>
                <a:spcPct val="115000"/>
              </a:lnSpc>
              <a:spcBef>
                <a:spcPts val="0"/>
              </a:spcBef>
              <a:spcAft>
                <a:spcPts val="0"/>
              </a:spcAft>
              <a:buClr>
                <a:schemeClr val="dk2"/>
              </a:buClr>
              <a:buSzPts val="2000"/>
              <a:buFont typeface="Trebuchet MS"/>
              <a:buChar char="●"/>
            </a:pPr>
            <a:r>
              <a:rPr lang="en-US" sz="2000">
                <a:latin typeface="Trebuchet MS"/>
                <a:ea typeface="Trebuchet MS"/>
                <a:cs typeface="Trebuchet MS"/>
                <a:sym typeface="Trebuchet MS"/>
              </a:rPr>
              <a:t>ajuda aos alunos nas suas necessidades educacionais e a alcançar suas metas,</a:t>
            </a:r>
            <a:endParaRPr sz="200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2"/>
              </a:buClr>
              <a:buSzPts val="2000"/>
              <a:buFont typeface="Trebuchet MS"/>
              <a:buChar char="●"/>
            </a:pPr>
            <a:r>
              <a:rPr lang="en-US" sz="2000">
                <a:latin typeface="Trebuchet MS"/>
                <a:ea typeface="Trebuchet MS"/>
                <a:cs typeface="Trebuchet MS"/>
                <a:sym typeface="Trebuchet MS"/>
              </a:rPr>
              <a:t>oferece desenvolvimento profissional aos funcionários e</a:t>
            </a:r>
            <a:endParaRPr sz="200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2"/>
              </a:buClr>
              <a:buSzPts val="2000"/>
              <a:buFont typeface="Trebuchet MS"/>
              <a:buChar char="●"/>
            </a:pPr>
            <a:r>
              <a:rPr lang="en-US" sz="2000">
                <a:latin typeface="Trebuchet MS"/>
                <a:ea typeface="Trebuchet MS"/>
                <a:cs typeface="Trebuchet MS"/>
                <a:sym typeface="Trebuchet MS"/>
              </a:rPr>
              <a:t>apoia a parceria entre a escola e os pais. </a:t>
            </a:r>
            <a:endParaRPr sz="2000">
              <a:latin typeface="Trebuchet MS"/>
              <a:ea typeface="Trebuchet MS"/>
              <a:cs typeface="Trebuchet MS"/>
              <a:sym typeface="Trebuchet MS"/>
            </a:endParaRPr>
          </a:p>
          <a:p>
            <a:pPr marL="342900" lvl="0" indent="-165100" algn="l" rtl="0">
              <a:lnSpc>
                <a:spcPct val="115000"/>
              </a:lnSpc>
              <a:spcBef>
                <a:spcPts val="560"/>
              </a:spcBef>
              <a:spcAft>
                <a:spcPts val="0"/>
              </a:spcAft>
              <a:buClr>
                <a:schemeClr val="dk1"/>
              </a:buClr>
              <a:buSzPts val="2800"/>
              <a:buNone/>
            </a:pPr>
            <a:endParaRPr sz="2800"/>
          </a:p>
        </p:txBody>
      </p:sp>
      <p:sp>
        <p:nvSpPr>
          <p:cNvPr id="203" name="Google Shape;203;p3"/>
          <p:cNvSpPr txBox="1">
            <a:spLocks noGrp="1"/>
          </p:cNvSpPr>
          <p:nvPr>
            <p:ph type="title"/>
          </p:nvPr>
        </p:nvSpPr>
        <p:spPr>
          <a:xfrm>
            <a:off x="457200" y="3492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 Que é o </a:t>
            </a:r>
            <a:r>
              <a:rPr lang="en-US" sz="3000" b="1" i="1">
                <a:latin typeface="Trebuchet MS"/>
                <a:ea typeface="Trebuchet MS"/>
                <a:cs typeface="Trebuchet MS"/>
                <a:sym typeface="Trebuchet MS"/>
              </a:rPr>
              <a:t>Title</a:t>
            </a:r>
            <a:r>
              <a:rPr lang="en-US" sz="3000" b="1">
                <a:latin typeface="Trebuchet MS"/>
                <a:ea typeface="Trebuchet MS"/>
                <a:cs typeface="Trebuchet MS"/>
                <a:sym typeface="Trebuchet MS"/>
              </a:rPr>
              <a:t> I?</a:t>
            </a:r>
            <a:endParaRPr sz="3000">
              <a:latin typeface="Trebuchet MS"/>
              <a:ea typeface="Trebuchet MS"/>
              <a:cs typeface="Trebuchet MS"/>
              <a:sym typeface="Trebuchet MS"/>
            </a:endParaRPr>
          </a:p>
        </p:txBody>
      </p:sp>
      <p:pic>
        <p:nvPicPr>
          <p:cNvPr id="204" name="Google Shape;204;p3" descr="Elementary Graduates.png"/>
          <p:cNvPicPr preferRelativeResize="0"/>
          <p:nvPr/>
        </p:nvPicPr>
        <p:blipFill rotWithShape="1">
          <a:blip r:embed="rId3">
            <a:alphaModFix/>
          </a:blip>
          <a:srcRect/>
          <a:stretch/>
        </p:blipFill>
        <p:spPr>
          <a:xfrm>
            <a:off x="-1286" y="2406795"/>
            <a:ext cx="2743017" cy="2057263"/>
          </a:xfrm>
          <a:prstGeom prst="rect">
            <a:avLst/>
          </a:prstGeom>
          <a:noFill/>
          <a:ln>
            <a:noFill/>
          </a:ln>
        </p:spPr>
      </p:pic>
      <p:pic>
        <p:nvPicPr>
          <p:cNvPr id="205" name="Google Shape;205;p3" descr="MiddleSchool Latino.png"/>
          <p:cNvPicPr preferRelativeResize="0"/>
          <p:nvPr/>
        </p:nvPicPr>
        <p:blipFill rotWithShape="1">
          <a:blip r:embed="rId4">
            <a:alphaModFix/>
          </a:blip>
          <a:srcRect/>
          <a:stretch/>
        </p:blipFill>
        <p:spPr>
          <a:xfrm>
            <a:off x="-1286" y="863745"/>
            <a:ext cx="2743017" cy="2057263"/>
          </a:xfrm>
          <a:prstGeom prst="rect">
            <a:avLst/>
          </a:prstGeom>
          <a:noFill/>
          <a:ln>
            <a:noFill/>
          </a:ln>
        </p:spPr>
      </p:pic>
      <p:sp>
        <p:nvSpPr>
          <p:cNvPr id="206" name="Google Shape;206;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body" idx="1"/>
          </p:nvPr>
        </p:nvSpPr>
        <p:spPr>
          <a:xfrm>
            <a:off x="2508688" y="1315175"/>
            <a:ext cx="6467912" cy="2859600"/>
          </a:xfrm>
          <a:prstGeom prst="rect">
            <a:avLst/>
          </a:prstGeom>
          <a:noFill/>
          <a:ln>
            <a:noFill/>
          </a:ln>
        </p:spPr>
        <p:txBody>
          <a:bodyPr spcFirstLastPara="1" wrap="square" lIns="91425" tIns="45700" rIns="91425" bIns="45700" anchor="t" anchorCtr="0">
            <a:normAutofit fontScale="92500" lnSpcReduction="20000"/>
          </a:bodyPr>
          <a:lstStyle/>
          <a:p>
            <a:pPr marL="342892" lvl="0" indent="-304793" algn="l" rtl="0">
              <a:lnSpc>
                <a:spcPct val="115000"/>
              </a:lnSpc>
              <a:spcBef>
                <a:spcPts val="0"/>
              </a:spcBef>
              <a:spcAft>
                <a:spcPts val="0"/>
              </a:spcAft>
              <a:buSzPct val="108108"/>
              <a:buFont typeface="Trebuchet MS"/>
              <a:buChar char="•"/>
            </a:pPr>
            <a:r>
              <a:rPr lang="en-US" sz="2200" b="1">
                <a:latin typeface="Trebuchet MS"/>
                <a:ea typeface="Trebuchet MS"/>
                <a:cs typeface="Trebuchet MS"/>
                <a:sym typeface="Trebuchet MS"/>
              </a:rPr>
              <a:t>Elegibilidade para o Ano Letivo de 2024-2025</a:t>
            </a:r>
            <a:endParaRPr/>
          </a:p>
          <a:p>
            <a:pPr marL="800080" lvl="1" indent="-304792" algn="l" rtl="0">
              <a:lnSpc>
                <a:spcPct val="115000"/>
              </a:lnSpc>
              <a:spcBef>
                <a:spcPts val="0"/>
              </a:spcBef>
              <a:spcAft>
                <a:spcPts val="0"/>
              </a:spcAft>
              <a:buSzPct val="113256"/>
              <a:buFont typeface="Trebuchet MS"/>
              <a:buChar char="•"/>
            </a:pPr>
            <a:r>
              <a:rPr lang="en-US" sz="2100">
                <a:latin typeface="Trebuchet MS"/>
                <a:ea typeface="Trebuchet MS"/>
                <a:cs typeface="Trebuchet MS"/>
                <a:sym typeface="Trebuchet MS"/>
              </a:rPr>
              <a:t>O Distrito Analisa os dados dos rendimentos (Almoço Gratuito e a Preço Reduzido (FRPL, sigla em inglês) Certificação Direta)</a:t>
            </a:r>
            <a:endParaRPr/>
          </a:p>
          <a:p>
            <a:pPr marL="742931" lvl="1" indent="-234944" algn="l" rtl="0">
              <a:lnSpc>
                <a:spcPct val="115000"/>
              </a:lnSpc>
              <a:spcBef>
                <a:spcPts val="560"/>
              </a:spcBef>
              <a:spcAft>
                <a:spcPts val="0"/>
              </a:spcAft>
              <a:buSzPct val="154440"/>
              <a:buFont typeface="Trebuchet MS"/>
              <a:buChar char="•"/>
            </a:pPr>
            <a:r>
              <a:rPr lang="en-US">
                <a:latin typeface="Trebuchet MS"/>
                <a:ea typeface="Trebuchet MS"/>
                <a:cs typeface="Trebuchet MS"/>
                <a:sym typeface="Trebuchet MS"/>
              </a:rPr>
              <a:t>O Distrito estabelece limites com base nas leis federais e estaduais:</a:t>
            </a:r>
            <a:endParaRPr/>
          </a:p>
          <a:p>
            <a:pPr marL="1142972" lvl="2" indent="-177796" algn="l" rtl="0">
              <a:lnSpc>
                <a:spcPct val="115000"/>
              </a:lnSpc>
              <a:spcBef>
                <a:spcPts val="560"/>
              </a:spcBef>
              <a:spcAft>
                <a:spcPts val="0"/>
              </a:spcAft>
              <a:buSzPct val="108108"/>
              <a:buFont typeface="Trebuchet MS"/>
              <a:buChar char="•"/>
            </a:pPr>
            <a:r>
              <a:rPr lang="en-US" sz="2000">
                <a:latin typeface="Trebuchet MS"/>
                <a:ea typeface="Trebuchet MS"/>
                <a:cs typeface="Trebuchet MS"/>
                <a:sym typeface="Trebuchet MS"/>
              </a:rPr>
              <a:t>70% para escolas primárias, intermediárias e conjugadas; </a:t>
            </a:r>
            <a:endParaRPr/>
          </a:p>
          <a:p>
            <a:pPr marL="1142972" lvl="2" indent="-177796" algn="l" rtl="0">
              <a:lnSpc>
                <a:spcPct val="115000"/>
              </a:lnSpc>
              <a:spcBef>
                <a:spcPts val="560"/>
              </a:spcBef>
              <a:spcAft>
                <a:spcPts val="0"/>
              </a:spcAft>
              <a:buSzPct val="108108"/>
              <a:buFont typeface="Trebuchet MS"/>
              <a:buChar char="•"/>
            </a:pPr>
            <a:r>
              <a:rPr lang="en-US" sz="2000">
                <a:latin typeface="Trebuchet MS"/>
                <a:ea typeface="Trebuchet MS"/>
                <a:cs typeface="Trebuchet MS"/>
                <a:sym typeface="Trebuchet MS"/>
              </a:rPr>
              <a:t>67% para escolas secundárias. </a:t>
            </a:r>
            <a:endParaRPr/>
          </a:p>
        </p:txBody>
      </p:sp>
      <p:sp>
        <p:nvSpPr>
          <p:cNvPr id="213" name="Google Shape;213;p22"/>
          <p:cNvSpPr txBox="1">
            <a:spLocks noGrp="1"/>
          </p:cNvSpPr>
          <p:nvPr>
            <p:ph type="title"/>
          </p:nvPr>
        </p:nvSpPr>
        <p:spPr>
          <a:xfrm>
            <a:off x="457200" y="449933"/>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3000" b="1">
                <a:latin typeface="Trebuchet MS"/>
                <a:ea typeface="Trebuchet MS"/>
                <a:cs typeface="Trebuchet MS"/>
                <a:sym typeface="Trebuchet MS"/>
              </a:rPr>
              <a:t>Como uma escola se torna </a:t>
            </a:r>
            <a:r>
              <a:rPr lang="en-US" sz="3000" b="1" i="1">
                <a:latin typeface="Trebuchet MS"/>
                <a:ea typeface="Trebuchet MS"/>
                <a:cs typeface="Trebuchet MS"/>
                <a:sym typeface="Trebuchet MS"/>
              </a:rPr>
              <a:t>Title I</a:t>
            </a:r>
            <a:r>
              <a:rPr lang="en-US" sz="3000" b="1">
                <a:latin typeface="Trebuchet MS"/>
                <a:ea typeface="Trebuchet MS"/>
                <a:cs typeface="Trebuchet MS"/>
                <a:sym typeface="Trebuchet MS"/>
              </a:rPr>
              <a:t>?</a:t>
            </a:r>
            <a:endParaRPr sz="3000" b="1">
              <a:latin typeface="Trebuchet MS"/>
              <a:ea typeface="Trebuchet MS"/>
              <a:cs typeface="Trebuchet MS"/>
              <a:sym typeface="Trebuchet MS"/>
            </a:endParaRPr>
          </a:p>
        </p:txBody>
      </p:sp>
      <p:sp>
        <p:nvSpPr>
          <p:cNvPr id="214" name="Google Shape;214;p2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4</a:t>
            </a:fld>
            <a:endParaRPr sz="1300">
              <a:solidFill>
                <a:srgbClr val="000000"/>
              </a:solidFill>
              <a:latin typeface="Arial"/>
              <a:ea typeface="Arial"/>
              <a:cs typeface="Arial"/>
              <a:sym typeface="Arial"/>
            </a:endParaRPr>
          </a:p>
        </p:txBody>
      </p:sp>
      <p:pic>
        <p:nvPicPr>
          <p:cNvPr id="215" name="Google Shape;215;p22" descr="Elementary Sharing.png"/>
          <p:cNvPicPr preferRelativeResize="0"/>
          <p:nvPr/>
        </p:nvPicPr>
        <p:blipFill rotWithShape="1">
          <a:blip r:embed="rId3">
            <a:alphaModFix/>
          </a:blip>
          <a:srcRect/>
          <a:stretch/>
        </p:blipFill>
        <p:spPr>
          <a:xfrm>
            <a:off x="-1286" y="863746"/>
            <a:ext cx="2820686" cy="2222354"/>
          </a:xfrm>
          <a:prstGeom prst="rect">
            <a:avLst/>
          </a:prstGeom>
          <a:noFill/>
          <a:ln>
            <a:noFill/>
          </a:ln>
        </p:spPr>
      </p:pic>
      <p:pic>
        <p:nvPicPr>
          <p:cNvPr id="216" name="Google Shape;216;p22" descr="Middle School.png"/>
          <p:cNvPicPr preferRelativeResize="0"/>
          <p:nvPr/>
        </p:nvPicPr>
        <p:blipFill rotWithShape="1">
          <a:blip r:embed="rId4">
            <a:alphaModFix/>
          </a:blip>
          <a:srcRect/>
          <a:stretch/>
        </p:blipFill>
        <p:spPr>
          <a:xfrm>
            <a:off x="1" y="2546351"/>
            <a:ext cx="2819400" cy="2108201"/>
          </a:xfrm>
          <a:prstGeom prst="rect">
            <a:avLst/>
          </a:prstGeom>
          <a:noFill/>
          <a:ln>
            <a:noFill/>
          </a:ln>
        </p:spPr>
      </p:pic>
      <p:sp>
        <p:nvSpPr>
          <p:cNvPr id="217" name="Google Shape;217;p22"/>
          <p:cNvSpPr txBox="1"/>
          <p:nvPr/>
        </p:nvSpPr>
        <p:spPr>
          <a:xfrm>
            <a:off x="6600039" y="280509"/>
            <a:ext cx="2013358" cy="18466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600" b="0" i="0" u="none" strike="noStrike" cap="none">
                <a:solidFill>
                  <a:srgbClr val="000000"/>
                </a:solidFill>
                <a:latin typeface="Times New Roman"/>
                <a:ea typeface="Times New Roman"/>
                <a:cs typeface="Times New Roman"/>
                <a:sym typeface="Times New Roman"/>
              </a:rPr>
              <a:t>How does a School Become Title I - Portuguese version</a:t>
            </a:r>
            <a:endParaRPr/>
          </a:p>
        </p:txBody>
      </p:sp>
      <p:sp>
        <p:nvSpPr>
          <p:cNvPr id="218" name="Google Shape;218;p22"/>
          <p:cNvSpPr txBox="1"/>
          <p:nvPr/>
        </p:nvSpPr>
        <p:spPr>
          <a:xfrm>
            <a:off x="1314975" y="4382232"/>
            <a:ext cx="7371825" cy="64338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600" b="0" i="0" u="none" strike="noStrike" cap="none">
                <a:solidFill>
                  <a:srgbClr val="222222"/>
                </a:solidFill>
                <a:latin typeface="Times New Roman"/>
                <a:ea typeface="Times New Roman"/>
                <a:cs typeface="Times New Roman"/>
                <a:sym typeface="Times New Roman"/>
              </a:rPr>
              <a:t> The Department of Multicultural Education Portuguese Translation Team certifies that this is a true and faithful translation of the original document. (561) 434-8620 July 2023–SY23-1282.</a:t>
            </a:r>
            <a:endParaRPr sz="2400" b="0" i="0" u="none" strike="noStrike" cap="none">
              <a:solidFill>
                <a:srgbClr val="000000"/>
              </a:solidFill>
              <a:latin typeface="Calibri"/>
              <a:ea typeface="Calibri"/>
              <a:cs typeface="Calibri"/>
              <a:sym typeface="Calibri"/>
            </a:endParaRPr>
          </a:p>
          <a:p>
            <a:pPr marL="0" marR="0" lvl="0" indent="0" algn="l" rtl="0">
              <a:lnSpc>
                <a:spcPct val="107000"/>
              </a:lnSpc>
              <a:spcBef>
                <a:spcPts val="600"/>
              </a:spcBef>
              <a:spcAft>
                <a:spcPts val="0"/>
              </a:spcAft>
              <a:buNone/>
            </a:pPr>
            <a:r>
              <a:rPr lang="en-US" sz="24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body" idx="1"/>
          </p:nvPr>
        </p:nvSpPr>
        <p:spPr>
          <a:xfrm>
            <a:off x="371789" y="1627632"/>
            <a:ext cx="8551200" cy="3081300"/>
          </a:xfrm>
          <a:prstGeom prst="rect">
            <a:avLst/>
          </a:prstGeom>
          <a:noFill/>
          <a:ln>
            <a:noFill/>
          </a:ln>
        </p:spPr>
        <p:txBody>
          <a:bodyPr spcFirstLastPara="1" wrap="square" lIns="91425" tIns="45700" rIns="91425" bIns="45700" anchor="t" anchorCtr="0">
            <a:normAutofit/>
          </a:bodyPr>
          <a:lstStyle/>
          <a:p>
            <a:pPr marL="342900" lvl="0" indent="-3175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Mais verbas para apoiar os alunos, professores e famílias!</a:t>
            </a:r>
            <a:endParaRPr sz="2000">
              <a:latin typeface="Trebuchet MS"/>
              <a:ea typeface="Trebuchet MS"/>
              <a:cs typeface="Trebuchet MS"/>
              <a:sym typeface="Trebuchet MS"/>
            </a:endParaRPr>
          </a:p>
          <a:p>
            <a:pPr marL="342900" lvl="0" indent="0" algn="l" rtl="0">
              <a:lnSpc>
                <a:spcPct val="115000"/>
              </a:lnSpc>
              <a:spcBef>
                <a:spcPts val="0"/>
              </a:spcBef>
              <a:spcAft>
                <a:spcPts val="0"/>
              </a:spcAft>
              <a:buSzPts val="2400"/>
              <a:buNone/>
            </a:pPr>
            <a:endParaRPr sz="20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Essas verbas vão além do que o Distrito fornece. </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Verbas concentradas no ensino para os alunos, desenvolvimento profissional para nossos professores e atividades para fortalecer nossa parceria com as famílias.</a:t>
            </a:r>
            <a:endParaRPr/>
          </a:p>
        </p:txBody>
      </p:sp>
      <p:sp>
        <p:nvSpPr>
          <p:cNvPr id="225" name="Google Shape;225;p5"/>
          <p:cNvSpPr txBox="1">
            <a:spLocks noGrp="1"/>
          </p:cNvSpPr>
          <p:nvPr>
            <p:ph type="title"/>
          </p:nvPr>
        </p:nvSpPr>
        <p:spPr>
          <a:xfrm>
            <a:off x="0" y="571902"/>
            <a:ext cx="91440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 que isso significa para a nossa Escola?</a:t>
            </a:r>
            <a:endParaRPr sz="3000" b="1">
              <a:latin typeface="Trebuchet MS"/>
              <a:ea typeface="Trebuchet MS"/>
              <a:cs typeface="Trebuchet MS"/>
              <a:sym typeface="Trebuchet MS"/>
            </a:endParaRPr>
          </a:p>
        </p:txBody>
      </p:sp>
      <p:sp>
        <p:nvSpPr>
          <p:cNvPr id="226" name="Google Shape;22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body" idx="1"/>
          </p:nvPr>
        </p:nvSpPr>
        <p:spPr>
          <a:xfrm>
            <a:off x="373500" y="1296499"/>
            <a:ext cx="8770500" cy="33057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Direitos dos Pais e Famílias de serem informados e participarem</a:t>
            </a:r>
            <a:endParaRPr sz="2000">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Reunião Anual do </a:t>
            </a:r>
            <a:r>
              <a:rPr lang="en-US" i="1">
                <a:latin typeface="Trebuchet MS"/>
                <a:ea typeface="Trebuchet MS"/>
                <a:cs typeface="Trebuchet MS"/>
                <a:sym typeface="Trebuchet MS"/>
              </a:rPr>
              <a:t>Title</a:t>
            </a:r>
            <a:r>
              <a:rPr lang="en-US">
                <a:latin typeface="Trebuchet MS"/>
                <a:ea typeface="Trebuchet MS"/>
                <a:cs typeface="Trebuchet MS"/>
                <a:sym typeface="Trebuchet MS"/>
              </a:rPr>
              <a:t> I</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Comitês para Tomada de Decisões (Reunião para opinião das partes interesadas)</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Direito de Participação dos Pais</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Plano de Participação dos Pais e da Família*</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Acordo entre a Escola e os Pais*</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Direito de ser informado*</a:t>
            </a:r>
            <a:endParaRPr>
              <a:latin typeface="Trebuchet MS"/>
              <a:ea typeface="Trebuchet MS"/>
              <a:cs typeface="Trebuchet MS"/>
              <a:sym typeface="Trebuchet MS"/>
            </a:endParaRPr>
          </a:p>
          <a:p>
            <a:pPr marL="742950" lvl="1" indent="-271780" algn="l" rtl="0">
              <a:lnSpc>
                <a:spcPct val="150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Enquetes</a:t>
            </a:r>
            <a:endParaRPr>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233" name="Google Shape;233;p6"/>
          <p:cNvSpPr txBox="1">
            <a:spLocks noGrp="1"/>
          </p:cNvSpPr>
          <p:nvPr>
            <p:ph type="title"/>
          </p:nvPr>
        </p:nvSpPr>
        <p:spPr>
          <a:xfrm>
            <a:off x="0" y="439100"/>
            <a:ext cx="9105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 que isso significa para a nossa Escola?</a:t>
            </a:r>
            <a:endParaRPr sz="3000" b="1">
              <a:latin typeface="Trebuchet MS"/>
              <a:ea typeface="Trebuchet MS"/>
              <a:cs typeface="Trebuchet MS"/>
              <a:sym typeface="Trebuchet MS"/>
            </a:endParaRPr>
          </a:p>
        </p:txBody>
      </p:sp>
      <p:sp>
        <p:nvSpPr>
          <p:cNvPr id="234" name="Google Shape;23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p:nvPr/>
        </p:nvSpPr>
        <p:spPr>
          <a:xfrm>
            <a:off x="277091" y="538406"/>
            <a:ext cx="86868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3000" b="1" i="0" u="none" strike="noStrike" cap="none">
                <a:solidFill>
                  <a:schemeClr val="dk1"/>
                </a:solidFill>
                <a:latin typeface="Trebuchet MS"/>
                <a:ea typeface="Trebuchet MS"/>
                <a:cs typeface="Trebuchet MS"/>
                <a:sym typeface="Trebuchet MS"/>
              </a:rPr>
              <a:t>Programa </a:t>
            </a:r>
            <a:r>
              <a:rPr lang="en-US" sz="3000" b="1" i="1" u="none" strike="noStrike" cap="none">
                <a:solidFill>
                  <a:schemeClr val="dk1"/>
                </a:solidFill>
                <a:latin typeface="Trebuchet MS"/>
                <a:ea typeface="Trebuchet MS"/>
                <a:cs typeface="Trebuchet MS"/>
                <a:sym typeface="Trebuchet MS"/>
              </a:rPr>
              <a:t>Title</a:t>
            </a:r>
            <a:r>
              <a:rPr lang="en-US" sz="3000" b="1" i="0" u="none" strike="noStrike" cap="none">
                <a:solidFill>
                  <a:schemeClr val="dk1"/>
                </a:solidFill>
                <a:latin typeface="Trebuchet MS"/>
                <a:ea typeface="Trebuchet MS"/>
                <a:cs typeface="Trebuchet MS"/>
                <a:sym typeface="Trebuchet MS"/>
              </a:rPr>
              <a:t> I em Todas as Escolas</a:t>
            </a:r>
            <a:endParaRPr sz="3000" b="0" i="0" u="none" strike="noStrike" cap="none">
              <a:solidFill>
                <a:srgbClr val="000000"/>
              </a:solidFill>
              <a:latin typeface="Trebuchet MS"/>
              <a:ea typeface="Trebuchet MS"/>
              <a:cs typeface="Trebuchet MS"/>
              <a:sym typeface="Trebuchet MS"/>
            </a:endParaRPr>
          </a:p>
        </p:txBody>
      </p:sp>
      <p:sp>
        <p:nvSpPr>
          <p:cNvPr id="241" name="Google Shape;241;p7"/>
          <p:cNvSpPr txBox="1">
            <a:spLocks noGrp="1"/>
          </p:cNvSpPr>
          <p:nvPr>
            <p:ph type="body" idx="1"/>
          </p:nvPr>
        </p:nvSpPr>
        <p:spPr>
          <a:xfrm>
            <a:off x="885201" y="1759950"/>
            <a:ext cx="3846000" cy="12150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Todos os alunos se beneficiam</a:t>
            </a:r>
            <a:endParaRPr sz="2000">
              <a:latin typeface="Trebuchet MS"/>
              <a:ea typeface="Trebuchet MS"/>
              <a:cs typeface="Trebuchet MS"/>
              <a:sym typeface="Trebuchet MS"/>
            </a:endParaRPr>
          </a:p>
          <a:p>
            <a:pPr marL="342900" lvl="0" indent="-317500" algn="l" rtl="0">
              <a:lnSpc>
                <a:spcPct val="115000"/>
              </a:lnSpc>
              <a:spcBef>
                <a:spcPts val="480"/>
              </a:spcBef>
              <a:spcAft>
                <a:spcPts val="0"/>
              </a:spcAft>
              <a:buClr>
                <a:schemeClr val="dk1"/>
              </a:buClr>
              <a:buSzPts val="2000"/>
              <a:buFont typeface="Trebuchet MS"/>
              <a:buChar char="●"/>
            </a:pPr>
            <a:r>
              <a:rPr lang="en-US" sz="2000">
                <a:latin typeface="Trebuchet MS"/>
                <a:ea typeface="Trebuchet MS"/>
                <a:cs typeface="Trebuchet MS"/>
                <a:sym typeface="Trebuchet MS"/>
              </a:rPr>
              <a:t>Todos os professores se beneficiam</a:t>
            </a:r>
            <a:endParaRPr sz="2000">
              <a:latin typeface="Trebuchet MS"/>
              <a:ea typeface="Trebuchet MS"/>
              <a:cs typeface="Trebuchet MS"/>
              <a:sym typeface="Trebuchet MS"/>
            </a:endParaRPr>
          </a:p>
          <a:p>
            <a:pPr marL="342900" lvl="0" indent="-317500" algn="l" rtl="0">
              <a:lnSpc>
                <a:spcPct val="115000"/>
              </a:lnSpc>
              <a:spcBef>
                <a:spcPts val="480"/>
              </a:spcBef>
              <a:spcAft>
                <a:spcPts val="0"/>
              </a:spcAft>
              <a:buClr>
                <a:schemeClr val="dk1"/>
              </a:buClr>
              <a:buSzPts val="2000"/>
              <a:buFont typeface="Trebuchet MS"/>
              <a:buChar char="●"/>
            </a:pPr>
            <a:r>
              <a:rPr lang="en-US" sz="2000">
                <a:latin typeface="Trebuchet MS"/>
                <a:ea typeface="Trebuchet MS"/>
                <a:cs typeface="Trebuchet MS"/>
                <a:sym typeface="Trebuchet MS"/>
              </a:rPr>
              <a:t>Todas as famílias se beneficiam</a:t>
            </a:r>
            <a:endParaRPr sz="2000">
              <a:latin typeface="Trebuchet MS"/>
              <a:ea typeface="Trebuchet MS"/>
              <a:cs typeface="Trebuchet MS"/>
              <a:sym typeface="Trebuchet MS"/>
            </a:endParaRPr>
          </a:p>
        </p:txBody>
      </p:sp>
      <p:pic>
        <p:nvPicPr>
          <p:cNvPr id="242" name="Google Shape;242;p7"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243" name="Google Shape;243;p7"/>
          <p:cNvSpPr txBox="1"/>
          <p:nvPr/>
        </p:nvSpPr>
        <p:spPr>
          <a:xfrm>
            <a:off x="5947400" y="2751325"/>
            <a:ext cx="11877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
        <p:nvSpPr>
          <p:cNvPr id="244" name="Google Shape;2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p:cNvSpPr txBox="1">
            <a:spLocks noGrp="1"/>
          </p:cNvSpPr>
          <p:nvPr>
            <p:ph type="body" idx="1"/>
          </p:nvPr>
        </p:nvSpPr>
        <p:spPr>
          <a:xfrm>
            <a:off x="1072055" y="1288913"/>
            <a:ext cx="7267500" cy="31794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lnSpc>
                <a:spcPct val="115000"/>
              </a:lnSpc>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a:p>
            <a:pPr marL="0" lvl="0" indent="0" algn="l" rtl="0">
              <a:lnSpc>
                <a:spcPct val="115000"/>
              </a:lnSpc>
              <a:spcBef>
                <a:spcPts val="444"/>
              </a:spcBef>
              <a:spcAft>
                <a:spcPts val="0"/>
              </a:spcAft>
              <a:buClr>
                <a:schemeClr val="dk1"/>
              </a:buClr>
              <a:buSzPct val="75000"/>
              <a:buNone/>
            </a:pPr>
            <a:r>
              <a:rPr lang="en-US" sz="3200" i="1" dirty="0" err="1">
                <a:latin typeface="Trebuchet MS"/>
                <a:ea typeface="Trebuchet MS"/>
                <a:cs typeface="Trebuchet MS"/>
                <a:sym typeface="Trebuchet MS"/>
              </a:rPr>
              <a:t>Resumo</a:t>
            </a:r>
            <a:r>
              <a:rPr lang="en-US" sz="3200" i="1" dirty="0">
                <a:latin typeface="Trebuchet MS"/>
                <a:ea typeface="Trebuchet MS"/>
                <a:cs typeface="Trebuchet MS"/>
                <a:sym typeface="Trebuchet MS"/>
              </a:rPr>
              <a:t> do Plano SWP da Escola </a:t>
            </a:r>
            <a:endParaRPr sz="3200" dirty="0">
              <a:latin typeface="Trebuchet MS"/>
              <a:ea typeface="Trebuchet MS"/>
              <a:cs typeface="Trebuchet MS"/>
              <a:sym typeface="Trebuchet MS"/>
            </a:endParaRPr>
          </a:p>
          <a:p>
            <a:pPr marL="457200" lvl="0" indent="-355600" algn="l" rtl="0">
              <a:lnSpc>
                <a:spcPct val="115000"/>
              </a:lnSpc>
              <a:spcBef>
                <a:spcPts val="444"/>
              </a:spcBef>
              <a:spcAft>
                <a:spcPts val="0"/>
              </a:spcAft>
              <a:buSzPct val="100000"/>
              <a:buFont typeface="Trebuchet MS"/>
              <a:buChar char="●"/>
            </a:pP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Avaliação</a:t>
            </a: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Abrangente</a:t>
            </a:r>
            <a:r>
              <a:rPr lang="en-US" sz="3200" i="1" dirty="0">
                <a:latin typeface="Trebuchet MS"/>
                <a:ea typeface="Trebuchet MS"/>
                <a:cs typeface="Trebuchet MS"/>
                <a:sym typeface="Trebuchet MS"/>
              </a:rPr>
              <a:t> das </a:t>
            </a:r>
            <a:r>
              <a:rPr lang="en-US" sz="3200" i="1" dirty="0" err="1">
                <a:latin typeface="Trebuchet MS"/>
                <a:ea typeface="Trebuchet MS"/>
                <a:cs typeface="Trebuchet MS"/>
                <a:sym typeface="Trebuchet MS"/>
              </a:rPr>
              <a:t>Necessidades</a:t>
            </a:r>
            <a:endParaRPr sz="32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Atividades</a:t>
            </a:r>
            <a:r>
              <a:rPr lang="en-US" sz="3200" i="1" dirty="0">
                <a:latin typeface="Trebuchet MS"/>
                <a:ea typeface="Trebuchet MS"/>
                <a:cs typeface="Trebuchet MS"/>
                <a:sym typeface="Trebuchet MS"/>
              </a:rPr>
              <a:t> para </a:t>
            </a:r>
            <a:r>
              <a:rPr lang="en-US" sz="3200" i="1" dirty="0" err="1">
                <a:latin typeface="Trebuchet MS"/>
                <a:ea typeface="Trebuchet MS"/>
                <a:cs typeface="Trebuchet MS"/>
                <a:sym typeface="Trebuchet MS"/>
              </a:rPr>
              <a:t>Atender</a:t>
            </a:r>
            <a:r>
              <a:rPr lang="en-US" sz="3200" i="1" dirty="0">
                <a:latin typeface="Trebuchet MS"/>
                <a:ea typeface="Trebuchet MS"/>
                <a:cs typeface="Trebuchet MS"/>
                <a:sym typeface="Trebuchet MS"/>
              </a:rPr>
              <a:t> as </a:t>
            </a:r>
            <a:r>
              <a:rPr lang="en-US" sz="3200" i="1" dirty="0" err="1">
                <a:latin typeface="Trebuchet MS"/>
                <a:ea typeface="Trebuchet MS"/>
                <a:cs typeface="Trebuchet MS"/>
                <a:sym typeface="Trebuchet MS"/>
              </a:rPr>
              <a:t>Necessidades</a:t>
            </a:r>
            <a:endParaRPr sz="32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 Plano de </a:t>
            </a:r>
            <a:r>
              <a:rPr lang="en-US" sz="3200" i="1" dirty="0" err="1">
                <a:latin typeface="Trebuchet MS"/>
                <a:ea typeface="Trebuchet MS"/>
                <a:cs typeface="Trebuchet MS"/>
                <a:sym typeface="Trebuchet MS"/>
              </a:rPr>
              <a:t>Participação</a:t>
            </a:r>
            <a:r>
              <a:rPr lang="en-US" sz="3200" i="1" dirty="0">
                <a:latin typeface="Trebuchet MS"/>
                <a:ea typeface="Trebuchet MS"/>
                <a:cs typeface="Trebuchet MS"/>
                <a:sym typeface="Trebuchet MS"/>
              </a:rPr>
              <a:t> dos Pais e da </a:t>
            </a:r>
            <a:r>
              <a:rPr lang="en-US" sz="3200" i="1" dirty="0" err="1">
                <a:latin typeface="Trebuchet MS"/>
                <a:ea typeface="Trebuchet MS"/>
                <a:cs typeface="Trebuchet MS"/>
                <a:sym typeface="Trebuchet MS"/>
              </a:rPr>
              <a:t>Família</a:t>
            </a:r>
            <a:r>
              <a:rPr lang="en-US" sz="3200" i="1" dirty="0">
                <a:latin typeface="Trebuchet MS"/>
                <a:ea typeface="Trebuchet MS"/>
                <a:cs typeface="Trebuchet MS"/>
                <a:sym typeface="Trebuchet MS"/>
              </a:rPr>
              <a:t> (PFEP)</a:t>
            </a:r>
            <a:endParaRPr sz="3200"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Componentes</a:t>
            </a:r>
            <a:r>
              <a:rPr lang="en-US" sz="3200" i="1" dirty="0">
                <a:latin typeface="Trebuchet MS"/>
                <a:ea typeface="Trebuchet MS"/>
                <a:cs typeface="Trebuchet MS"/>
                <a:sym typeface="Trebuchet MS"/>
              </a:rPr>
              <a:t> </a:t>
            </a:r>
            <a:r>
              <a:rPr lang="en-US" sz="3200" i="1" dirty="0" err="1">
                <a:latin typeface="Trebuchet MS"/>
                <a:ea typeface="Trebuchet MS"/>
                <a:cs typeface="Trebuchet MS"/>
                <a:sym typeface="Trebuchet MS"/>
              </a:rPr>
              <a:t>Narrativos</a:t>
            </a:r>
            <a:endParaRPr sz="3200" i="1" dirty="0">
              <a:latin typeface="Trebuchet MS"/>
              <a:ea typeface="Trebuchet MS"/>
              <a:cs typeface="Trebuchet MS"/>
              <a:sym typeface="Trebuchet MS"/>
            </a:endParaRPr>
          </a:p>
          <a:p>
            <a:pPr marL="0" lvl="0" indent="0" algn="l" rtl="0">
              <a:lnSpc>
                <a:spcPct val="115000"/>
              </a:lnSpc>
              <a:spcBef>
                <a:spcPts val="444"/>
              </a:spcBef>
              <a:spcAft>
                <a:spcPts val="0"/>
              </a:spcAft>
              <a:buClr>
                <a:schemeClr val="dk1"/>
              </a:buClr>
              <a:buSzPct val="75000"/>
              <a:buNone/>
            </a:pPr>
            <a:endParaRPr sz="3200" dirty="0">
              <a:latin typeface="Trebuchet MS"/>
              <a:ea typeface="Trebuchet MS"/>
              <a:cs typeface="Trebuchet MS"/>
              <a:sym typeface="Trebuchet MS"/>
            </a:endParaRPr>
          </a:p>
          <a:p>
            <a:pPr marL="0" lvl="0" indent="0" algn="l" rtl="0">
              <a:lnSpc>
                <a:spcPct val="115000"/>
              </a:lnSpc>
              <a:spcBef>
                <a:spcPts val="444"/>
              </a:spcBef>
              <a:spcAft>
                <a:spcPts val="0"/>
              </a:spcAft>
              <a:buClr>
                <a:schemeClr val="dk1"/>
              </a:buClr>
              <a:buSzPct val="75000"/>
              <a:buNone/>
            </a:pPr>
            <a:r>
              <a:rPr lang="en-US" sz="3200" dirty="0">
                <a:latin typeface="Trebuchet MS"/>
                <a:ea typeface="Trebuchet MS"/>
                <a:cs typeface="Trebuchet MS"/>
                <a:sym typeface="Trebuchet MS"/>
              </a:rPr>
              <a:t>Show off your Title I program!</a:t>
            </a:r>
            <a:endParaRPr sz="3200" dirty="0">
              <a:latin typeface="Trebuchet MS"/>
              <a:ea typeface="Trebuchet MS"/>
              <a:cs typeface="Trebuchet MS"/>
              <a:sym typeface="Trebuchet MS"/>
            </a:endParaRPr>
          </a:p>
        </p:txBody>
      </p:sp>
      <p:sp>
        <p:nvSpPr>
          <p:cNvPr id="251" name="Google Shape;251;p8"/>
          <p:cNvSpPr txBox="1">
            <a:spLocks noGrp="1"/>
          </p:cNvSpPr>
          <p:nvPr>
            <p:ph type="title"/>
          </p:nvPr>
        </p:nvSpPr>
        <p:spPr>
          <a:xfrm>
            <a:off x="344774" y="373856"/>
            <a:ext cx="83421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Nosso Plano para Toda Escola (SWP)</a:t>
            </a:r>
            <a:endParaRPr sz="3000">
              <a:latin typeface="Trebuchet MS"/>
              <a:ea typeface="Trebuchet MS"/>
              <a:cs typeface="Trebuchet MS"/>
              <a:sym typeface="Trebuchet MS"/>
            </a:endParaRPr>
          </a:p>
        </p:txBody>
      </p:sp>
      <p:sp>
        <p:nvSpPr>
          <p:cNvPr id="253" name="Google Shape;253;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9"/>
          <p:cNvSpPr txBox="1">
            <a:spLocks noGrp="1"/>
          </p:cNvSpPr>
          <p:nvPr>
            <p:ph type="body" idx="1"/>
          </p:nvPr>
        </p:nvSpPr>
        <p:spPr>
          <a:xfrm>
            <a:off x="457200" y="971230"/>
            <a:ext cx="8534400" cy="774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000000"/>
              </a:buClr>
              <a:buSzPts val="2400"/>
              <a:buNone/>
            </a:pPr>
            <a:r>
              <a:rPr lang="en-US" sz="2000">
                <a:latin typeface="Trebuchet MS"/>
                <a:ea typeface="Trebuchet MS"/>
                <a:cs typeface="Trebuchet MS"/>
                <a:sym typeface="Trebuchet MS"/>
              </a:rPr>
              <a:t>Para cumprir com a expectativa do nosso resultado, estamos empregando a verba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deste ano nas seguintes áreas:</a:t>
            </a:r>
            <a:endParaRPr sz="2000">
              <a:latin typeface="Trebuchet MS"/>
              <a:ea typeface="Trebuchet MS"/>
              <a:cs typeface="Trebuchet MS"/>
              <a:sym typeface="Trebuchet MS"/>
            </a:endParaRPr>
          </a:p>
        </p:txBody>
      </p:sp>
      <p:sp>
        <p:nvSpPr>
          <p:cNvPr id="260" name="Google Shape;260;p9"/>
          <p:cNvSpPr txBox="1">
            <a:spLocks noGrp="1"/>
          </p:cNvSpPr>
          <p:nvPr>
            <p:ph type="body" idx="2"/>
          </p:nvPr>
        </p:nvSpPr>
        <p:spPr>
          <a:xfrm>
            <a:off x="304800" y="1720666"/>
            <a:ext cx="8686800" cy="30105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2"/>
              </a:buClr>
              <a:buSzPts val="2000"/>
              <a:buFont typeface="Trebuchet MS"/>
              <a:buChar char="●"/>
            </a:pPr>
            <a:r>
              <a:rPr lang="en-US" sz="2000" b="1" dirty="0">
                <a:latin typeface="Trebuchet MS"/>
                <a:ea typeface="Trebuchet MS"/>
                <a:cs typeface="Trebuchet MS"/>
                <a:sym typeface="Trebuchet MS"/>
              </a:rPr>
              <a:t>Ensino </a:t>
            </a:r>
            <a:r>
              <a:rPr lang="en-US" sz="2000" b="1" dirty="0" err="1">
                <a:latin typeface="Trebuchet MS"/>
                <a:ea typeface="Trebuchet MS"/>
                <a:cs typeface="Trebuchet MS"/>
                <a:sym typeface="Trebuchet MS"/>
              </a:rPr>
              <a:t>em</a:t>
            </a:r>
            <a:r>
              <a:rPr lang="en-US" sz="2000" b="1" dirty="0">
                <a:latin typeface="Trebuchet MS"/>
                <a:ea typeface="Trebuchet MS"/>
                <a:cs typeface="Trebuchet MS"/>
                <a:sym typeface="Trebuchet MS"/>
              </a:rPr>
              <a:t> Sala de Aula</a:t>
            </a:r>
          </a:p>
          <a:p>
            <a:pPr marL="25400" lvl="0" algn="l" rtl="0">
              <a:lnSpc>
                <a:spcPct val="115000"/>
              </a:lnSpc>
              <a:spcBef>
                <a:spcPts val="0"/>
              </a:spcBef>
              <a:spcAft>
                <a:spcPts val="0"/>
              </a:spcAft>
              <a:buClr>
                <a:schemeClr val="dk2"/>
              </a:buClr>
              <a:buSzPts val="2000"/>
            </a:pPr>
            <a:r>
              <a:rPr lang="en-US" sz="1800" u="sng" dirty="0">
                <a:latin typeface="Trebuchet MS"/>
                <a:ea typeface="Trebuchet MS"/>
                <a:cs typeface="Trebuchet MS"/>
                <a:sym typeface="Trebuchet MS"/>
              </a:rPr>
              <a:t>Cargo(s) de </a:t>
            </a:r>
            <a:r>
              <a:rPr lang="en-US" sz="1800" u="sng" dirty="0" err="1">
                <a:latin typeface="Trebuchet MS"/>
                <a:ea typeface="Trebuchet MS"/>
                <a:cs typeface="Trebuchet MS"/>
                <a:sym typeface="Trebuchet MS"/>
              </a:rPr>
              <a:t>Professores</a:t>
            </a:r>
            <a:r>
              <a:rPr lang="en-US" sz="1800" dirty="0">
                <a:latin typeface="Trebuchet MS"/>
                <a:ea typeface="Trebuchet MS"/>
                <a:cs typeface="Trebuchet MS"/>
                <a:sym typeface="Trebuchet MS"/>
              </a:rPr>
              <a:t>    </a:t>
            </a:r>
          </a:p>
          <a:p>
            <a:pPr marL="0" lvl="0" indent="0" algn="l" rtl="0">
              <a:lnSpc>
                <a:spcPct val="115000"/>
              </a:lnSpc>
              <a:spcBef>
                <a:spcPts val="440"/>
              </a:spcBef>
              <a:spcAft>
                <a:spcPts val="0"/>
              </a:spcAft>
              <a:buClr>
                <a:schemeClr val="dk1"/>
              </a:buClr>
              <a:buSzPts val="2200"/>
              <a:buNone/>
            </a:pPr>
            <a:r>
              <a:rPr lang="en-US" sz="1800" u="sng" dirty="0" err="1">
                <a:latin typeface="Trebuchet MS"/>
                <a:ea typeface="Trebuchet MS"/>
                <a:cs typeface="Trebuchet MS"/>
                <a:sym typeface="Trebuchet MS"/>
              </a:rPr>
              <a:t>Oportunidades</a:t>
            </a:r>
            <a:r>
              <a:rPr lang="en-US" sz="1800" u="sng" dirty="0">
                <a:latin typeface="Trebuchet MS"/>
                <a:ea typeface="Trebuchet MS"/>
                <a:cs typeface="Trebuchet MS"/>
                <a:sym typeface="Trebuchet MS"/>
              </a:rPr>
              <a:t> de </a:t>
            </a:r>
            <a:r>
              <a:rPr lang="en-US" sz="1800" u="sng" dirty="0" err="1">
                <a:latin typeface="Trebuchet MS"/>
                <a:ea typeface="Trebuchet MS"/>
                <a:cs typeface="Trebuchet MS"/>
                <a:sym typeface="Trebuchet MS"/>
              </a:rPr>
              <a:t>aprendizado</a:t>
            </a:r>
            <a:r>
              <a:rPr lang="en-US" sz="1800" u="sng" dirty="0">
                <a:latin typeface="Trebuchet MS"/>
                <a:ea typeface="Trebuchet MS"/>
                <a:cs typeface="Trebuchet MS"/>
                <a:sym typeface="Trebuchet MS"/>
              </a:rPr>
              <a:t> </a:t>
            </a:r>
            <a:r>
              <a:rPr lang="en-US" sz="1800" u="sng" dirty="0" err="1">
                <a:latin typeface="Trebuchet MS"/>
                <a:ea typeface="Trebuchet MS"/>
                <a:cs typeface="Trebuchet MS"/>
                <a:sym typeface="Trebuchet MS"/>
              </a:rPr>
              <a:t>prolongado</a:t>
            </a:r>
            <a:endParaRPr sz="1800" u="sng" dirty="0">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ts val="2200"/>
              <a:buNone/>
            </a:pPr>
            <a:r>
              <a:rPr lang="en-US" sz="1800" u="sng" dirty="0" err="1">
                <a:latin typeface="Trebuchet MS"/>
                <a:ea typeface="Trebuchet MS"/>
                <a:cs typeface="Trebuchet MS"/>
                <a:sym typeface="Trebuchet MS"/>
              </a:rPr>
              <a:t>Tecnologia</a:t>
            </a:r>
            <a:r>
              <a:rPr lang="en-US" sz="1800" u="sng" dirty="0">
                <a:latin typeface="Trebuchet MS"/>
                <a:ea typeface="Trebuchet MS"/>
                <a:cs typeface="Trebuchet MS"/>
                <a:sym typeface="Trebuchet MS"/>
              </a:rPr>
              <a:t> e </a:t>
            </a:r>
            <a:r>
              <a:rPr lang="en-US" sz="1800" u="sng" dirty="0" err="1">
                <a:latin typeface="Trebuchet MS"/>
                <a:ea typeface="Trebuchet MS"/>
                <a:cs typeface="Trebuchet MS"/>
                <a:sym typeface="Trebuchet MS"/>
              </a:rPr>
              <a:t>materiais</a:t>
            </a:r>
            <a:endParaRPr sz="1800" dirty="0">
              <a:latin typeface="Trebuchet MS"/>
              <a:ea typeface="Trebuchet MS"/>
              <a:cs typeface="Trebuchet MS"/>
              <a:sym typeface="Trebuchet MS"/>
            </a:endParaRPr>
          </a:p>
          <a:p>
            <a:pPr marL="0" lvl="0" indent="0" algn="l" rtl="0">
              <a:lnSpc>
                <a:spcPct val="115000"/>
              </a:lnSpc>
              <a:spcBef>
                <a:spcPts val="440"/>
              </a:spcBef>
              <a:spcAft>
                <a:spcPts val="0"/>
              </a:spcAft>
              <a:buClr>
                <a:srgbClr val="000000"/>
              </a:buClr>
              <a:buSzPts val="2200"/>
              <a:buNone/>
            </a:pPr>
            <a:r>
              <a:rPr lang="en-US" sz="1800" dirty="0">
                <a:latin typeface="Trebuchet MS"/>
                <a:ea typeface="Trebuchet MS"/>
                <a:cs typeface="Trebuchet MS"/>
                <a:sym typeface="Trebuchet MS"/>
              </a:rPr>
              <a:t>	</a:t>
            </a:r>
            <a:endParaRPr dirty="0"/>
          </a:p>
        </p:txBody>
      </p:sp>
      <p:sp>
        <p:nvSpPr>
          <p:cNvPr id="261" name="Google Shape;261;p9"/>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Foco do </a:t>
            </a:r>
            <a:r>
              <a:rPr lang="en-US" sz="3000" b="1" i="1">
                <a:latin typeface="Trebuchet MS"/>
                <a:ea typeface="Trebuchet MS"/>
                <a:cs typeface="Trebuchet MS"/>
                <a:sym typeface="Trebuchet MS"/>
              </a:rPr>
              <a:t>Title</a:t>
            </a:r>
            <a:r>
              <a:rPr lang="en-US" sz="3000" b="1">
                <a:latin typeface="Trebuchet MS"/>
                <a:ea typeface="Trebuchet MS"/>
                <a:cs typeface="Trebuchet MS"/>
                <a:sym typeface="Trebuchet MS"/>
              </a:rPr>
              <a:t> I</a:t>
            </a:r>
            <a:endParaRPr sz="3000">
              <a:latin typeface="Trebuchet MS"/>
              <a:ea typeface="Trebuchet MS"/>
              <a:cs typeface="Trebuchet MS"/>
              <a:sym typeface="Trebuchet MS"/>
            </a:endParaRPr>
          </a:p>
        </p:txBody>
      </p:sp>
      <p:sp>
        <p:nvSpPr>
          <p:cNvPr id="263" name="Google Shape;26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8F6DB-2E9A-4442-BC18-1756C7FED8DF}">
  <ds:schemaRefs>
    <ds:schemaRef ds:uri="http://schemas.microsoft.com/office/2006/metadata/properties"/>
    <ds:schemaRef ds:uri="http://schemas.microsoft.com/office/infopath/2007/PartnerControls"/>
    <ds:schemaRef ds:uri="07e5bf89-2325-40ce-80fd-96d0b26d4a52"/>
  </ds:schemaRefs>
</ds:datastoreItem>
</file>

<file path=customXml/itemProps2.xml><?xml version="1.0" encoding="utf-8"?>
<ds:datastoreItem xmlns:ds="http://schemas.openxmlformats.org/officeDocument/2006/customXml" ds:itemID="{D2E2C69C-2DDA-4C8E-B755-3FDDD1F07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B12E0-FD3E-4CB8-87D9-0B10436E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3769</Words>
  <Application>Microsoft Macintosh PowerPoint</Application>
  <PresentationFormat>On-screen Show (16:9)</PresentationFormat>
  <Paragraphs>341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Montserrat Thin</vt:lpstr>
      <vt:lpstr>Arial</vt:lpstr>
      <vt:lpstr>Times New Roman</vt:lpstr>
      <vt:lpstr>Montserrat Light</vt:lpstr>
      <vt:lpstr>Trebuchet MS</vt:lpstr>
      <vt:lpstr>Calibri</vt:lpstr>
      <vt:lpstr>Montserrat Black</vt:lpstr>
      <vt:lpstr>Montserrat</vt:lpstr>
      <vt:lpstr>Simple Light</vt:lpstr>
      <vt:lpstr>Reunião Anual do Title I </vt:lpstr>
      <vt:lpstr>Objetivo da Reunião</vt:lpstr>
      <vt:lpstr>O Que é o Title I?</vt:lpstr>
      <vt:lpstr>Como uma escola se torna Title I?</vt:lpstr>
      <vt:lpstr>O que isso significa para a nossa Escola?</vt:lpstr>
      <vt:lpstr>O que isso significa para a nossa Escola?</vt:lpstr>
      <vt:lpstr>PowerPoint Presentation</vt:lpstr>
      <vt:lpstr>Nosso Plano para Toda Escola (SWP)</vt:lpstr>
      <vt:lpstr>Foco do Title I</vt:lpstr>
      <vt:lpstr>Foco do Title I</vt:lpstr>
      <vt:lpstr>Participação dos Pais e da Família</vt:lpstr>
      <vt:lpstr>Plano de Participação dos Pais e da Família</vt:lpstr>
      <vt:lpstr>Plano de Participação dos Pais e da Família</vt:lpstr>
      <vt:lpstr>Treinamentos para Pais</vt:lpstr>
      <vt:lpstr>Acordo entre a Escola e os Pais</vt:lpstr>
      <vt:lpstr>Acordo entre a Escola e os Pais</vt:lpstr>
      <vt:lpstr>Direito dos Pais de Serem Informados</vt:lpstr>
      <vt:lpstr>Direito dos Pais de Serem Informados</vt:lpstr>
      <vt:lpstr>PowerPoint Presentation</vt:lpstr>
      <vt:lpstr>  Programa de Educação de Migrante</vt:lpstr>
      <vt:lpstr>PowerPoint Presentation</vt:lpstr>
      <vt:lpstr>Alunos Desabrigados Todo Aluno tem o Direito à Educação</vt:lpstr>
      <vt:lpstr>Alunos Desabrigados</vt:lpstr>
      <vt:lpstr> Alunos em Situação de Desabrigados </vt:lpstr>
      <vt:lpstr>Conclusão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Elizabeth Potter</cp:lastModifiedBy>
  <cp:revision>2</cp:revision>
  <dcterms:created xsi:type="dcterms:W3CDTF">2014-11-11T21:18:40Z</dcterms:created>
  <dcterms:modified xsi:type="dcterms:W3CDTF">2024-10-16T17:57:16Z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Order">
    <vt:r8>30200</vt:r8>
  </property>
</Properties>
</file>